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4" r:id="rId5"/>
  </p:sldMasterIdLst>
  <p:notesMasterIdLst>
    <p:notesMasterId r:id="rId29"/>
  </p:notesMasterIdLst>
  <p:handoutMasterIdLst>
    <p:handoutMasterId r:id="rId30"/>
  </p:handoutMasterIdLst>
  <p:sldIdLst>
    <p:sldId id="336" r:id="rId6"/>
    <p:sldId id="330" r:id="rId7"/>
    <p:sldId id="332" r:id="rId8"/>
    <p:sldId id="337" r:id="rId9"/>
    <p:sldId id="340" r:id="rId10"/>
    <p:sldId id="339" r:id="rId11"/>
    <p:sldId id="341" r:id="rId12"/>
    <p:sldId id="348" r:id="rId13"/>
    <p:sldId id="334" r:id="rId14"/>
    <p:sldId id="342" r:id="rId15"/>
    <p:sldId id="343" r:id="rId16"/>
    <p:sldId id="344" r:id="rId17"/>
    <p:sldId id="345" r:id="rId18"/>
    <p:sldId id="346" r:id="rId19"/>
    <p:sldId id="347" r:id="rId20"/>
    <p:sldId id="335" r:id="rId21"/>
    <p:sldId id="350" r:id="rId22"/>
    <p:sldId id="351" r:id="rId23"/>
    <p:sldId id="352" r:id="rId24"/>
    <p:sldId id="353" r:id="rId25"/>
    <p:sldId id="354" r:id="rId26"/>
    <p:sldId id="274" r:id="rId27"/>
    <p:sldId id="275" r:id="rId2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6" autoAdjust="0"/>
    <p:restoredTop sz="85169"/>
  </p:normalViewPr>
  <p:slideViewPr>
    <p:cSldViewPr snapToGrid="0" snapToObjects="1">
      <p:cViewPr varScale="1">
        <p:scale>
          <a:sx n="70" d="100"/>
          <a:sy n="70" d="100"/>
        </p:scale>
        <p:origin x="331" y="53"/>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3A4B7-5760-4634-8D7B-5C12B96603E8}"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D88665-8D9E-4CEA-9C8D-7C3BE5F22E31}">
      <dgm:prSet/>
      <dgm:spPr/>
      <dgm:t>
        <a:bodyPr/>
        <a:lstStyle/>
        <a:p>
          <a:pPr>
            <a:defRPr cap="all"/>
          </a:pPr>
          <a:r>
            <a:rPr lang="en-GB" dirty="0" err="1"/>
            <a:t>Analyzing</a:t>
          </a:r>
          <a:r>
            <a:rPr lang="en-GB" dirty="0"/>
            <a:t> Exploratory Data</a:t>
          </a:r>
          <a:endParaRPr lang="en-US" dirty="0"/>
        </a:p>
      </dgm:t>
    </dgm:pt>
    <dgm:pt modelId="{5EF2084B-8F28-47D2-90ED-E7CBA0DB5E23}" type="parTrans" cxnId="{055C793E-D35D-419D-8392-7747174A35A0}">
      <dgm:prSet/>
      <dgm:spPr/>
      <dgm:t>
        <a:bodyPr/>
        <a:lstStyle/>
        <a:p>
          <a:endParaRPr lang="en-US"/>
        </a:p>
      </dgm:t>
    </dgm:pt>
    <dgm:pt modelId="{44333640-033D-43E1-92D3-CBFC7B10331D}" type="sibTrans" cxnId="{055C793E-D35D-419D-8392-7747174A35A0}">
      <dgm:prSet/>
      <dgm:spPr/>
      <dgm:t>
        <a:bodyPr/>
        <a:lstStyle/>
        <a:p>
          <a:endParaRPr lang="en-US"/>
        </a:p>
      </dgm:t>
    </dgm:pt>
    <dgm:pt modelId="{219693C4-9278-46C5-BF46-8761BA4AEBBD}">
      <dgm:prSet/>
      <dgm:spPr/>
      <dgm:t>
        <a:bodyPr/>
        <a:lstStyle/>
        <a:p>
          <a:pPr>
            <a:defRPr cap="all"/>
          </a:pPr>
          <a:r>
            <a:rPr lang="en-GB" dirty="0"/>
            <a:t>The construction of a Recommender system that utilizes collaborative filtering and supervised learning techniques.</a:t>
          </a:r>
          <a:endParaRPr lang="en-US" dirty="0"/>
        </a:p>
      </dgm:t>
    </dgm:pt>
    <dgm:pt modelId="{ED80FB28-B578-4204-9417-93CCC88EAD5F}" type="parTrans" cxnId="{68D50858-9892-47EC-9F59-C371DA0EF21B}">
      <dgm:prSet/>
      <dgm:spPr/>
      <dgm:t>
        <a:bodyPr/>
        <a:lstStyle/>
        <a:p>
          <a:endParaRPr lang="en-US"/>
        </a:p>
      </dgm:t>
    </dgm:pt>
    <dgm:pt modelId="{57A0AAC4-5E59-4DF3-974D-C80463BE6C24}" type="sibTrans" cxnId="{68D50858-9892-47EC-9F59-C371DA0EF21B}">
      <dgm:prSet/>
      <dgm:spPr/>
      <dgm:t>
        <a:bodyPr/>
        <a:lstStyle/>
        <a:p>
          <a:endParaRPr lang="en-US"/>
        </a:p>
      </dgm:t>
    </dgm:pt>
    <dgm:pt modelId="{1995ACDD-FACA-4DE2-B546-B84B6DFEDA2B}">
      <dgm:prSet/>
      <dgm:spPr/>
      <dgm:t>
        <a:bodyPr/>
        <a:lstStyle/>
        <a:p>
          <a:pPr>
            <a:defRPr cap="all"/>
          </a:pPr>
          <a:r>
            <a:rPr lang="en-GB" dirty="0"/>
            <a:t>Building Recommender system based on collaborative filtering and supervised learning</a:t>
          </a:r>
          <a:endParaRPr lang="en-US" dirty="0"/>
        </a:p>
      </dgm:t>
    </dgm:pt>
    <dgm:pt modelId="{A0BD6523-49DC-499A-B1CC-6D09E72EBED2}" type="parTrans" cxnId="{191960BB-3466-45B2-A4B6-28787BBADBE9}">
      <dgm:prSet/>
      <dgm:spPr/>
      <dgm:t>
        <a:bodyPr/>
        <a:lstStyle/>
        <a:p>
          <a:endParaRPr lang="en-US"/>
        </a:p>
      </dgm:t>
    </dgm:pt>
    <dgm:pt modelId="{9C6083D9-28B1-4178-84B0-59643E3BD132}" type="sibTrans" cxnId="{191960BB-3466-45B2-A4B6-28787BBADBE9}">
      <dgm:prSet/>
      <dgm:spPr/>
      <dgm:t>
        <a:bodyPr/>
        <a:lstStyle/>
        <a:p>
          <a:endParaRPr lang="en-US"/>
        </a:p>
      </dgm:t>
    </dgm:pt>
    <dgm:pt modelId="{685D13C4-E3A6-4E82-BE25-92DF54ACFE77}">
      <dgm:prSet/>
      <dgm:spPr/>
      <dgm:t>
        <a:bodyPr/>
        <a:lstStyle/>
        <a:p>
          <a:pPr>
            <a:defRPr cap="all"/>
          </a:pPr>
          <a:r>
            <a:rPr lang="en-GB" dirty="0"/>
            <a:t>We can attract more students and improve their learning experience by facilitating the discovery of new, captivating courses and optimizing their learning paths.</a:t>
          </a:r>
          <a:endParaRPr lang="en-US" dirty="0"/>
        </a:p>
      </dgm:t>
    </dgm:pt>
    <dgm:pt modelId="{0002FDE2-DC79-48E5-AC02-9DE8D4B53B06}" type="parTrans" cxnId="{B108E4F3-D7F8-47F4-934A-44E078D3FA2F}">
      <dgm:prSet/>
      <dgm:spPr/>
      <dgm:t>
        <a:bodyPr/>
        <a:lstStyle/>
        <a:p>
          <a:endParaRPr lang="en-US"/>
        </a:p>
      </dgm:t>
    </dgm:pt>
    <dgm:pt modelId="{AA43E461-974A-431C-8A8F-14699B50CF90}" type="sibTrans" cxnId="{B108E4F3-D7F8-47F4-934A-44E078D3FA2F}">
      <dgm:prSet/>
      <dgm:spPr/>
      <dgm:t>
        <a:bodyPr/>
        <a:lstStyle/>
        <a:p>
          <a:endParaRPr lang="en-US"/>
        </a:p>
      </dgm:t>
    </dgm:pt>
    <dgm:pt modelId="{BDB41A17-8543-4DAB-AF99-CB0731580390}">
      <dgm:prSet/>
      <dgm:spPr/>
      <dgm:t>
        <a:bodyPr/>
        <a:lstStyle/>
        <a:p>
          <a:pPr>
            <a:defRPr cap="all"/>
          </a:pPr>
          <a:r>
            <a:rPr lang="en-GB" dirty="0"/>
            <a:t>The increased usage of my recommender systems by students to engage with a wider range of courses will result in a rise in revenue for Coursera.</a:t>
          </a:r>
          <a:endParaRPr lang="en-US" dirty="0"/>
        </a:p>
      </dgm:t>
    </dgm:pt>
    <dgm:pt modelId="{B1C9A3BC-E9B0-4264-BC2D-80F8A9C88422}" type="parTrans" cxnId="{2915D929-AE83-42F4-83CD-BD942D32BA42}">
      <dgm:prSet/>
      <dgm:spPr/>
      <dgm:t>
        <a:bodyPr/>
        <a:lstStyle/>
        <a:p>
          <a:endParaRPr lang="en-US"/>
        </a:p>
      </dgm:t>
    </dgm:pt>
    <dgm:pt modelId="{4CECDCAC-2E0C-4AB2-B55D-E5E96E7305FE}" type="sibTrans" cxnId="{2915D929-AE83-42F4-83CD-BD942D32BA42}">
      <dgm:prSet/>
      <dgm:spPr/>
      <dgm:t>
        <a:bodyPr/>
        <a:lstStyle/>
        <a:p>
          <a:endParaRPr lang="en-US"/>
        </a:p>
      </dgm:t>
    </dgm:pt>
    <dgm:pt modelId="{0A3A3A0D-7926-4A44-88D1-BAE514891512}" type="pres">
      <dgm:prSet presAssocID="{3173A4B7-5760-4634-8D7B-5C12B96603E8}" presName="root" presStyleCnt="0">
        <dgm:presLayoutVars>
          <dgm:dir/>
          <dgm:resizeHandles val="exact"/>
        </dgm:presLayoutVars>
      </dgm:prSet>
      <dgm:spPr/>
    </dgm:pt>
    <dgm:pt modelId="{32A0236D-D26B-4919-A60A-8798E180341C}" type="pres">
      <dgm:prSet presAssocID="{B1D88665-8D9E-4CEA-9C8D-7C3BE5F22E31}" presName="compNode" presStyleCnt="0"/>
      <dgm:spPr/>
    </dgm:pt>
    <dgm:pt modelId="{12C52B44-F489-4394-8AB1-E6E67D7A3B3C}" type="pres">
      <dgm:prSet presAssocID="{B1D88665-8D9E-4CEA-9C8D-7C3BE5F22E31}" presName="iconBgRect" presStyleLbl="bgShp" presStyleIdx="0" presStyleCnt="5"/>
      <dgm:spPr>
        <a:prstGeom prst="round2DiagRect">
          <a:avLst>
            <a:gd name="adj1" fmla="val 29727"/>
            <a:gd name="adj2" fmla="val 0"/>
          </a:avLst>
        </a:prstGeom>
      </dgm:spPr>
    </dgm:pt>
    <dgm:pt modelId="{827DBCC7-0417-4138-88BB-A78B2CE2AFF2}" type="pres">
      <dgm:prSet presAssocID="{B1D88665-8D9E-4CEA-9C8D-7C3BE5F22E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C54D109-6029-47C5-814D-4442771188C4}" type="pres">
      <dgm:prSet presAssocID="{B1D88665-8D9E-4CEA-9C8D-7C3BE5F22E31}" presName="spaceRect" presStyleCnt="0"/>
      <dgm:spPr/>
    </dgm:pt>
    <dgm:pt modelId="{CCCC3AA1-5DA0-4E54-B5E9-96EEB21255ED}" type="pres">
      <dgm:prSet presAssocID="{B1D88665-8D9E-4CEA-9C8D-7C3BE5F22E31}" presName="textRect" presStyleLbl="revTx" presStyleIdx="0" presStyleCnt="5">
        <dgm:presLayoutVars>
          <dgm:chMax val="1"/>
          <dgm:chPref val="1"/>
        </dgm:presLayoutVars>
      </dgm:prSet>
      <dgm:spPr/>
    </dgm:pt>
    <dgm:pt modelId="{22F36955-9A23-423E-B4EE-2C3E36A8C048}" type="pres">
      <dgm:prSet presAssocID="{44333640-033D-43E1-92D3-CBFC7B10331D}" presName="sibTrans" presStyleCnt="0"/>
      <dgm:spPr/>
    </dgm:pt>
    <dgm:pt modelId="{9903B9C0-B841-460C-848B-EAF9BBCD33FB}" type="pres">
      <dgm:prSet presAssocID="{219693C4-9278-46C5-BF46-8761BA4AEBBD}" presName="compNode" presStyleCnt="0"/>
      <dgm:spPr/>
    </dgm:pt>
    <dgm:pt modelId="{05A5869E-5ACC-45DE-8B8E-A9C6241B3616}" type="pres">
      <dgm:prSet presAssocID="{219693C4-9278-46C5-BF46-8761BA4AEBBD}" presName="iconBgRect" presStyleLbl="bgShp" presStyleIdx="1" presStyleCnt="5"/>
      <dgm:spPr>
        <a:prstGeom prst="round2DiagRect">
          <a:avLst>
            <a:gd name="adj1" fmla="val 29727"/>
            <a:gd name="adj2" fmla="val 0"/>
          </a:avLst>
        </a:prstGeom>
      </dgm:spPr>
    </dgm:pt>
    <dgm:pt modelId="{0DFAE917-956D-4BDB-8456-6817514DBB7C}" type="pres">
      <dgm:prSet presAssocID="{219693C4-9278-46C5-BF46-8761BA4AEB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92DAC620-E10B-4464-977F-F0ED27357B2E}" type="pres">
      <dgm:prSet presAssocID="{219693C4-9278-46C5-BF46-8761BA4AEBBD}" presName="spaceRect" presStyleCnt="0"/>
      <dgm:spPr/>
    </dgm:pt>
    <dgm:pt modelId="{165A7CFF-9C35-432C-BDBB-EA274D1DA72E}" type="pres">
      <dgm:prSet presAssocID="{219693C4-9278-46C5-BF46-8761BA4AEBBD}" presName="textRect" presStyleLbl="revTx" presStyleIdx="1" presStyleCnt="5">
        <dgm:presLayoutVars>
          <dgm:chMax val="1"/>
          <dgm:chPref val="1"/>
        </dgm:presLayoutVars>
      </dgm:prSet>
      <dgm:spPr/>
    </dgm:pt>
    <dgm:pt modelId="{8C344A15-E479-401C-B87E-5F532864A216}" type="pres">
      <dgm:prSet presAssocID="{57A0AAC4-5E59-4DF3-974D-C80463BE6C24}" presName="sibTrans" presStyleCnt="0"/>
      <dgm:spPr/>
    </dgm:pt>
    <dgm:pt modelId="{972E42D7-FD7C-4674-AF44-1DA5BAE274C8}" type="pres">
      <dgm:prSet presAssocID="{1995ACDD-FACA-4DE2-B546-B84B6DFEDA2B}" presName="compNode" presStyleCnt="0"/>
      <dgm:spPr/>
    </dgm:pt>
    <dgm:pt modelId="{B0C1765D-00BC-4169-8973-EFA878081586}" type="pres">
      <dgm:prSet presAssocID="{1995ACDD-FACA-4DE2-B546-B84B6DFEDA2B}" presName="iconBgRect" presStyleLbl="bgShp" presStyleIdx="2" presStyleCnt="5"/>
      <dgm:spPr>
        <a:prstGeom prst="round2DiagRect">
          <a:avLst>
            <a:gd name="adj1" fmla="val 29727"/>
            <a:gd name="adj2" fmla="val 0"/>
          </a:avLst>
        </a:prstGeom>
      </dgm:spPr>
    </dgm:pt>
    <dgm:pt modelId="{483EAB04-4F18-4E77-9E43-47187689B34D}" type="pres">
      <dgm:prSet presAssocID="{1995ACDD-FACA-4DE2-B546-B84B6DFEDA2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E73F8CE-49DA-408E-96E3-126CB8785403}" type="pres">
      <dgm:prSet presAssocID="{1995ACDD-FACA-4DE2-B546-B84B6DFEDA2B}" presName="spaceRect" presStyleCnt="0"/>
      <dgm:spPr/>
    </dgm:pt>
    <dgm:pt modelId="{408B7351-3384-472F-B81D-B41CE922ABC1}" type="pres">
      <dgm:prSet presAssocID="{1995ACDD-FACA-4DE2-B546-B84B6DFEDA2B}" presName="textRect" presStyleLbl="revTx" presStyleIdx="2" presStyleCnt="5">
        <dgm:presLayoutVars>
          <dgm:chMax val="1"/>
          <dgm:chPref val="1"/>
        </dgm:presLayoutVars>
      </dgm:prSet>
      <dgm:spPr/>
    </dgm:pt>
    <dgm:pt modelId="{3738018C-7D7F-429D-92F1-10389EA0D0EC}" type="pres">
      <dgm:prSet presAssocID="{9C6083D9-28B1-4178-84B0-59643E3BD132}" presName="sibTrans" presStyleCnt="0"/>
      <dgm:spPr/>
    </dgm:pt>
    <dgm:pt modelId="{839A3485-2028-4939-A535-8EFFA39D89AD}" type="pres">
      <dgm:prSet presAssocID="{685D13C4-E3A6-4E82-BE25-92DF54ACFE77}" presName="compNode" presStyleCnt="0"/>
      <dgm:spPr/>
    </dgm:pt>
    <dgm:pt modelId="{8F8FDFB7-9C4C-473E-9463-1D3BF3B37A0D}" type="pres">
      <dgm:prSet presAssocID="{685D13C4-E3A6-4E82-BE25-92DF54ACFE77}" presName="iconBgRect" presStyleLbl="bgShp" presStyleIdx="3" presStyleCnt="5"/>
      <dgm:spPr>
        <a:prstGeom prst="round2DiagRect">
          <a:avLst>
            <a:gd name="adj1" fmla="val 29727"/>
            <a:gd name="adj2" fmla="val 0"/>
          </a:avLst>
        </a:prstGeom>
      </dgm:spPr>
    </dgm:pt>
    <dgm:pt modelId="{F8E467FF-4BB8-4F5B-BFEE-99E2728835AA}" type="pres">
      <dgm:prSet presAssocID="{685D13C4-E3A6-4E82-BE25-92DF54ACFE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95316AF7-3F69-4D25-BC3E-7701ED6354F1}" type="pres">
      <dgm:prSet presAssocID="{685D13C4-E3A6-4E82-BE25-92DF54ACFE77}" presName="spaceRect" presStyleCnt="0"/>
      <dgm:spPr/>
    </dgm:pt>
    <dgm:pt modelId="{1540A153-2DD4-4EFC-8C12-F93B445834F6}" type="pres">
      <dgm:prSet presAssocID="{685D13C4-E3A6-4E82-BE25-92DF54ACFE77}" presName="textRect" presStyleLbl="revTx" presStyleIdx="3" presStyleCnt="5">
        <dgm:presLayoutVars>
          <dgm:chMax val="1"/>
          <dgm:chPref val="1"/>
        </dgm:presLayoutVars>
      </dgm:prSet>
      <dgm:spPr/>
    </dgm:pt>
    <dgm:pt modelId="{58BEDE62-E07F-48D0-B618-0F28DBBB5E17}" type="pres">
      <dgm:prSet presAssocID="{AA43E461-974A-431C-8A8F-14699B50CF90}" presName="sibTrans" presStyleCnt="0"/>
      <dgm:spPr/>
    </dgm:pt>
    <dgm:pt modelId="{8E007818-E888-485A-81B3-BDA83C896117}" type="pres">
      <dgm:prSet presAssocID="{BDB41A17-8543-4DAB-AF99-CB0731580390}" presName="compNode" presStyleCnt="0"/>
      <dgm:spPr/>
    </dgm:pt>
    <dgm:pt modelId="{F623947E-EB23-492E-9531-B51B8A9389C7}" type="pres">
      <dgm:prSet presAssocID="{BDB41A17-8543-4DAB-AF99-CB0731580390}" presName="iconBgRect" presStyleLbl="bgShp" presStyleIdx="4" presStyleCnt="5"/>
      <dgm:spPr>
        <a:prstGeom prst="round2DiagRect">
          <a:avLst>
            <a:gd name="adj1" fmla="val 29727"/>
            <a:gd name="adj2" fmla="val 0"/>
          </a:avLst>
        </a:prstGeom>
      </dgm:spPr>
    </dgm:pt>
    <dgm:pt modelId="{5F2A5E58-27C2-4520-93F4-60022298D69F}" type="pres">
      <dgm:prSet presAssocID="{BDB41A17-8543-4DAB-AF99-CB07315803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3B14DD32-47CF-4745-A71E-A825306A9033}" type="pres">
      <dgm:prSet presAssocID="{BDB41A17-8543-4DAB-AF99-CB0731580390}" presName="spaceRect" presStyleCnt="0"/>
      <dgm:spPr/>
    </dgm:pt>
    <dgm:pt modelId="{96C5D4A4-1E8D-49E9-9623-D954770B6AD7}" type="pres">
      <dgm:prSet presAssocID="{BDB41A17-8543-4DAB-AF99-CB0731580390}" presName="textRect" presStyleLbl="revTx" presStyleIdx="4" presStyleCnt="5">
        <dgm:presLayoutVars>
          <dgm:chMax val="1"/>
          <dgm:chPref val="1"/>
        </dgm:presLayoutVars>
      </dgm:prSet>
      <dgm:spPr/>
    </dgm:pt>
  </dgm:ptLst>
  <dgm:cxnLst>
    <dgm:cxn modelId="{6F543907-236B-413E-9449-3931BF458C19}" type="presOf" srcId="{685D13C4-E3A6-4E82-BE25-92DF54ACFE77}" destId="{1540A153-2DD4-4EFC-8C12-F93B445834F6}" srcOrd="0" destOrd="0" presId="urn:microsoft.com/office/officeart/2018/5/layout/IconLeafLabelList"/>
    <dgm:cxn modelId="{3FBBF619-0A9B-48B7-9EBC-6B9311F26ACC}" type="presOf" srcId="{219693C4-9278-46C5-BF46-8761BA4AEBBD}" destId="{165A7CFF-9C35-432C-BDBB-EA274D1DA72E}" srcOrd="0" destOrd="0" presId="urn:microsoft.com/office/officeart/2018/5/layout/IconLeafLabelList"/>
    <dgm:cxn modelId="{2915D929-AE83-42F4-83CD-BD942D32BA42}" srcId="{3173A4B7-5760-4634-8D7B-5C12B96603E8}" destId="{BDB41A17-8543-4DAB-AF99-CB0731580390}" srcOrd="4" destOrd="0" parTransId="{B1C9A3BC-E9B0-4264-BC2D-80F8A9C88422}" sibTransId="{4CECDCAC-2E0C-4AB2-B55D-E5E96E7305FE}"/>
    <dgm:cxn modelId="{055C793E-D35D-419D-8392-7747174A35A0}" srcId="{3173A4B7-5760-4634-8D7B-5C12B96603E8}" destId="{B1D88665-8D9E-4CEA-9C8D-7C3BE5F22E31}" srcOrd="0" destOrd="0" parTransId="{5EF2084B-8F28-47D2-90ED-E7CBA0DB5E23}" sibTransId="{44333640-033D-43E1-92D3-CBFC7B10331D}"/>
    <dgm:cxn modelId="{37E7063F-D28F-4536-8606-F25CE1AF061D}" type="presOf" srcId="{1995ACDD-FACA-4DE2-B546-B84B6DFEDA2B}" destId="{408B7351-3384-472F-B81D-B41CE922ABC1}" srcOrd="0" destOrd="0" presId="urn:microsoft.com/office/officeart/2018/5/layout/IconLeafLabelList"/>
    <dgm:cxn modelId="{B1DBEA51-A875-4A63-ABDA-B405F1CEF8E6}" type="presOf" srcId="{3173A4B7-5760-4634-8D7B-5C12B96603E8}" destId="{0A3A3A0D-7926-4A44-88D1-BAE514891512}" srcOrd="0" destOrd="0" presId="urn:microsoft.com/office/officeart/2018/5/layout/IconLeafLabelList"/>
    <dgm:cxn modelId="{68D50858-9892-47EC-9F59-C371DA0EF21B}" srcId="{3173A4B7-5760-4634-8D7B-5C12B96603E8}" destId="{219693C4-9278-46C5-BF46-8761BA4AEBBD}" srcOrd="1" destOrd="0" parTransId="{ED80FB28-B578-4204-9417-93CCC88EAD5F}" sibTransId="{57A0AAC4-5E59-4DF3-974D-C80463BE6C24}"/>
    <dgm:cxn modelId="{62F9749F-4380-4D22-99F4-75091F03339B}" type="presOf" srcId="{BDB41A17-8543-4DAB-AF99-CB0731580390}" destId="{96C5D4A4-1E8D-49E9-9623-D954770B6AD7}" srcOrd="0" destOrd="0" presId="urn:microsoft.com/office/officeart/2018/5/layout/IconLeafLabelList"/>
    <dgm:cxn modelId="{765A7EA2-951D-444B-8ABB-E4911D6830CE}" type="presOf" srcId="{B1D88665-8D9E-4CEA-9C8D-7C3BE5F22E31}" destId="{CCCC3AA1-5DA0-4E54-B5E9-96EEB21255ED}" srcOrd="0" destOrd="0" presId="urn:microsoft.com/office/officeart/2018/5/layout/IconLeafLabelList"/>
    <dgm:cxn modelId="{191960BB-3466-45B2-A4B6-28787BBADBE9}" srcId="{3173A4B7-5760-4634-8D7B-5C12B96603E8}" destId="{1995ACDD-FACA-4DE2-B546-B84B6DFEDA2B}" srcOrd="2" destOrd="0" parTransId="{A0BD6523-49DC-499A-B1CC-6D09E72EBED2}" sibTransId="{9C6083D9-28B1-4178-84B0-59643E3BD132}"/>
    <dgm:cxn modelId="{B108E4F3-D7F8-47F4-934A-44E078D3FA2F}" srcId="{3173A4B7-5760-4634-8D7B-5C12B96603E8}" destId="{685D13C4-E3A6-4E82-BE25-92DF54ACFE77}" srcOrd="3" destOrd="0" parTransId="{0002FDE2-DC79-48E5-AC02-9DE8D4B53B06}" sibTransId="{AA43E461-974A-431C-8A8F-14699B50CF90}"/>
    <dgm:cxn modelId="{9D487442-082D-43CC-A30B-659D1358B5F2}" type="presParOf" srcId="{0A3A3A0D-7926-4A44-88D1-BAE514891512}" destId="{32A0236D-D26B-4919-A60A-8798E180341C}" srcOrd="0" destOrd="0" presId="urn:microsoft.com/office/officeart/2018/5/layout/IconLeafLabelList"/>
    <dgm:cxn modelId="{4C9FBFEB-5C12-4C1D-B046-20A3155A201A}" type="presParOf" srcId="{32A0236D-D26B-4919-A60A-8798E180341C}" destId="{12C52B44-F489-4394-8AB1-E6E67D7A3B3C}" srcOrd="0" destOrd="0" presId="urn:microsoft.com/office/officeart/2018/5/layout/IconLeafLabelList"/>
    <dgm:cxn modelId="{055A8B1D-8816-4149-B3DC-1597DF1A0613}" type="presParOf" srcId="{32A0236D-D26B-4919-A60A-8798E180341C}" destId="{827DBCC7-0417-4138-88BB-A78B2CE2AFF2}" srcOrd="1" destOrd="0" presId="urn:microsoft.com/office/officeart/2018/5/layout/IconLeafLabelList"/>
    <dgm:cxn modelId="{AC898314-629C-4302-A2B4-92432C334839}" type="presParOf" srcId="{32A0236D-D26B-4919-A60A-8798E180341C}" destId="{CC54D109-6029-47C5-814D-4442771188C4}" srcOrd="2" destOrd="0" presId="urn:microsoft.com/office/officeart/2018/5/layout/IconLeafLabelList"/>
    <dgm:cxn modelId="{74685BA1-A7CD-41AF-B78A-D92C3C220301}" type="presParOf" srcId="{32A0236D-D26B-4919-A60A-8798E180341C}" destId="{CCCC3AA1-5DA0-4E54-B5E9-96EEB21255ED}" srcOrd="3" destOrd="0" presId="urn:microsoft.com/office/officeart/2018/5/layout/IconLeafLabelList"/>
    <dgm:cxn modelId="{DD363B13-E3FE-4BB5-943F-25EE4F5D5B8C}" type="presParOf" srcId="{0A3A3A0D-7926-4A44-88D1-BAE514891512}" destId="{22F36955-9A23-423E-B4EE-2C3E36A8C048}" srcOrd="1" destOrd="0" presId="urn:microsoft.com/office/officeart/2018/5/layout/IconLeafLabelList"/>
    <dgm:cxn modelId="{6EC42953-5723-4168-A488-58F1B81C5EDB}" type="presParOf" srcId="{0A3A3A0D-7926-4A44-88D1-BAE514891512}" destId="{9903B9C0-B841-460C-848B-EAF9BBCD33FB}" srcOrd="2" destOrd="0" presId="urn:microsoft.com/office/officeart/2018/5/layout/IconLeafLabelList"/>
    <dgm:cxn modelId="{44FCB84E-D70E-44B3-9E66-DB83A6CEFCE8}" type="presParOf" srcId="{9903B9C0-B841-460C-848B-EAF9BBCD33FB}" destId="{05A5869E-5ACC-45DE-8B8E-A9C6241B3616}" srcOrd="0" destOrd="0" presId="urn:microsoft.com/office/officeart/2018/5/layout/IconLeafLabelList"/>
    <dgm:cxn modelId="{23D7C4E6-9518-45AD-A93C-FB193962B29C}" type="presParOf" srcId="{9903B9C0-B841-460C-848B-EAF9BBCD33FB}" destId="{0DFAE917-956D-4BDB-8456-6817514DBB7C}" srcOrd="1" destOrd="0" presId="urn:microsoft.com/office/officeart/2018/5/layout/IconLeafLabelList"/>
    <dgm:cxn modelId="{992168AD-8326-4E78-91B4-AB6DA41D3C1C}" type="presParOf" srcId="{9903B9C0-B841-460C-848B-EAF9BBCD33FB}" destId="{92DAC620-E10B-4464-977F-F0ED27357B2E}" srcOrd="2" destOrd="0" presId="urn:microsoft.com/office/officeart/2018/5/layout/IconLeafLabelList"/>
    <dgm:cxn modelId="{51E9DF2D-B48E-41B1-8992-F05614701E4D}" type="presParOf" srcId="{9903B9C0-B841-460C-848B-EAF9BBCD33FB}" destId="{165A7CFF-9C35-432C-BDBB-EA274D1DA72E}" srcOrd="3" destOrd="0" presId="urn:microsoft.com/office/officeart/2018/5/layout/IconLeafLabelList"/>
    <dgm:cxn modelId="{D2A23221-AE20-4379-9CF7-66550B19E585}" type="presParOf" srcId="{0A3A3A0D-7926-4A44-88D1-BAE514891512}" destId="{8C344A15-E479-401C-B87E-5F532864A216}" srcOrd="3" destOrd="0" presId="urn:microsoft.com/office/officeart/2018/5/layout/IconLeafLabelList"/>
    <dgm:cxn modelId="{D471D578-1CA3-4999-9194-6CBC3B352BF8}" type="presParOf" srcId="{0A3A3A0D-7926-4A44-88D1-BAE514891512}" destId="{972E42D7-FD7C-4674-AF44-1DA5BAE274C8}" srcOrd="4" destOrd="0" presId="urn:microsoft.com/office/officeart/2018/5/layout/IconLeafLabelList"/>
    <dgm:cxn modelId="{03245467-605C-45CE-A566-6E71CD3C17D0}" type="presParOf" srcId="{972E42D7-FD7C-4674-AF44-1DA5BAE274C8}" destId="{B0C1765D-00BC-4169-8973-EFA878081586}" srcOrd="0" destOrd="0" presId="urn:microsoft.com/office/officeart/2018/5/layout/IconLeafLabelList"/>
    <dgm:cxn modelId="{DA14EA3C-1836-4779-A129-39F44C06966C}" type="presParOf" srcId="{972E42D7-FD7C-4674-AF44-1DA5BAE274C8}" destId="{483EAB04-4F18-4E77-9E43-47187689B34D}" srcOrd="1" destOrd="0" presId="urn:microsoft.com/office/officeart/2018/5/layout/IconLeafLabelList"/>
    <dgm:cxn modelId="{3BA1ED23-B8EE-4873-A6E3-439B05BD8A35}" type="presParOf" srcId="{972E42D7-FD7C-4674-AF44-1DA5BAE274C8}" destId="{8E73F8CE-49DA-408E-96E3-126CB8785403}" srcOrd="2" destOrd="0" presId="urn:microsoft.com/office/officeart/2018/5/layout/IconLeafLabelList"/>
    <dgm:cxn modelId="{54937BCD-216D-4613-8272-0AF2173CA403}" type="presParOf" srcId="{972E42D7-FD7C-4674-AF44-1DA5BAE274C8}" destId="{408B7351-3384-472F-B81D-B41CE922ABC1}" srcOrd="3" destOrd="0" presId="urn:microsoft.com/office/officeart/2018/5/layout/IconLeafLabelList"/>
    <dgm:cxn modelId="{154DD3CA-E669-426D-9E90-F252E6D5DF37}" type="presParOf" srcId="{0A3A3A0D-7926-4A44-88D1-BAE514891512}" destId="{3738018C-7D7F-429D-92F1-10389EA0D0EC}" srcOrd="5" destOrd="0" presId="urn:microsoft.com/office/officeart/2018/5/layout/IconLeafLabelList"/>
    <dgm:cxn modelId="{CACD2429-0E33-4D8E-A749-7ACB90F01E71}" type="presParOf" srcId="{0A3A3A0D-7926-4A44-88D1-BAE514891512}" destId="{839A3485-2028-4939-A535-8EFFA39D89AD}" srcOrd="6" destOrd="0" presId="urn:microsoft.com/office/officeart/2018/5/layout/IconLeafLabelList"/>
    <dgm:cxn modelId="{365881CA-1246-4490-8CB8-B7302DE79EEF}" type="presParOf" srcId="{839A3485-2028-4939-A535-8EFFA39D89AD}" destId="{8F8FDFB7-9C4C-473E-9463-1D3BF3B37A0D}" srcOrd="0" destOrd="0" presId="urn:microsoft.com/office/officeart/2018/5/layout/IconLeafLabelList"/>
    <dgm:cxn modelId="{8B977C89-AC1A-43EF-BE31-FE571EECB82C}" type="presParOf" srcId="{839A3485-2028-4939-A535-8EFFA39D89AD}" destId="{F8E467FF-4BB8-4F5B-BFEE-99E2728835AA}" srcOrd="1" destOrd="0" presId="urn:microsoft.com/office/officeart/2018/5/layout/IconLeafLabelList"/>
    <dgm:cxn modelId="{1C22E378-EFAD-4AA6-829B-BCE5E5B82DD9}" type="presParOf" srcId="{839A3485-2028-4939-A535-8EFFA39D89AD}" destId="{95316AF7-3F69-4D25-BC3E-7701ED6354F1}" srcOrd="2" destOrd="0" presId="urn:microsoft.com/office/officeart/2018/5/layout/IconLeafLabelList"/>
    <dgm:cxn modelId="{48788F28-384F-4FE1-8375-D03B7BF5C467}" type="presParOf" srcId="{839A3485-2028-4939-A535-8EFFA39D89AD}" destId="{1540A153-2DD4-4EFC-8C12-F93B445834F6}" srcOrd="3" destOrd="0" presId="urn:microsoft.com/office/officeart/2018/5/layout/IconLeafLabelList"/>
    <dgm:cxn modelId="{E3C9CB88-693B-4FCD-A870-CC5D56B0147E}" type="presParOf" srcId="{0A3A3A0D-7926-4A44-88D1-BAE514891512}" destId="{58BEDE62-E07F-48D0-B618-0F28DBBB5E17}" srcOrd="7" destOrd="0" presId="urn:microsoft.com/office/officeart/2018/5/layout/IconLeafLabelList"/>
    <dgm:cxn modelId="{5CAC0CD0-552E-45B5-9465-E1E0F078E3B0}" type="presParOf" srcId="{0A3A3A0D-7926-4A44-88D1-BAE514891512}" destId="{8E007818-E888-485A-81B3-BDA83C896117}" srcOrd="8" destOrd="0" presId="urn:microsoft.com/office/officeart/2018/5/layout/IconLeafLabelList"/>
    <dgm:cxn modelId="{44E8821A-1604-4767-AA81-951102D9578A}" type="presParOf" srcId="{8E007818-E888-485A-81B3-BDA83C896117}" destId="{F623947E-EB23-492E-9531-B51B8A9389C7}" srcOrd="0" destOrd="0" presId="urn:microsoft.com/office/officeart/2018/5/layout/IconLeafLabelList"/>
    <dgm:cxn modelId="{80434464-2894-4DB3-ACCB-BC48E2BB1842}" type="presParOf" srcId="{8E007818-E888-485A-81B3-BDA83C896117}" destId="{5F2A5E58-27C2-4520-93F4-60022298D69F}" srcOrd="1" destOrd="0" presId="urn:microsoft.com/office/officeart/2018/5/layout/IconLeafLabelList"/>
    <dgm:cxn modelId="{C56FB5B9-293D-40A3-A429-2B982D1FBCA7}" type="presParOf" srcId="{8E007818-E888-485A-81B3-BDA83C896117}" destId="{3B14DD32-47CF-4745-A71E-A825306A9033}" srcOrd="2" destOrd="0" presId="urn:microsoft.com/office/officeart/2018/5/layout/IconLeafLabelList"/>
    <dgm:cxn modelId="{BBA2F09C-7579-4715-B8DA-F7A41DBD7FDC}" type="presParOf" srcId="{8E007818-E888-485A-81B3-BDA83C896117}" destId="{96C5D4A4-1E8D-49E9-9623-D954770B6AD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52B44-F489-4394-8AB1-E6E67D7A3B3C}">
      <dsp:nvSpPr>
        <dsp:cNvPr id="0" name=""/>
        <dsp:cNvSpPr/>
      </dsp:nvSpPr>
      <dsp:spPr>
        <a:xfrm>
          <a:off x="924887" y="79754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DBCC7-0417-4138-88BB-A78B2CE2AFF2}">
      <dsp:nvSpPr>
        <dsp:cNvPr id="0" name=""/>
        <dsp:cNvSpPr/>
      </dsp:nvSpPr>
      <dsp:spPr>
        <a:xfrm>
          <a:off x="1158887" y="103154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CC3AA1-5DA0-4E54-B5E9-96EEB21255ED}">
      <dsp:nvSpPr>
        <dsp:cNvPr id="0" name=""/>
        <dsp:cNvSpPr/>
      </dsp:nvSpPr>
      <dsp:spPr>
        <a:xfrm>
          <a:off x="573887" y="2237544"/>
          <a:ext cx="18000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err="1"/>
            <a:t>Analyzing</a:t>
          </a:r>
          <a:r>
            <a:rPr lang="en-GB" sz="1100" kern="1200" dirty="0"/>
            <a:t> Exploratory Data</a:t>
          </a:r>
          <a:endParaRPr lang="en-US" sz="1100" kern="1200" dirty="0"/>
        </a:p>
      </dsp:txBody>
      <dsp:txXfrm>
        <a:off x="573887" y="2237544"/>
        <a:ext cx="1800000" cy="1316250"/>
      </dsp:txXfrm>
    </dsp:sp>
    <dsp:sp modelId="{05A5869E-5ACC-45DE-8B8E-A9C6241B3616}">
      <dsp:nvSpPr>
        <dsp:cNvPr id="0" name=""/>
        <dsp:cNvSpPr/>
      </dsp:nvSpPr>
      <dsp:spPr>
        <a:xfrm>
          <a:off x="3039887" y="79754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FAE917-956D-4BDB-8456-6817514DBB7C}">
      <dsp:nvSpPr>
        <dsp:cNvPr id="0" name=""/>
        <dsp:cNvSpPr/>
      </dsp:nvSpPr>
      <dsp:spPr>
        <a:xfrm>
          <a:off x="3273887" y="103154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5A7CFF-9C35-432C-BDBB-EA274D1DA72E}">
      <dsp:nvSpPr>
        <dsp:cNvPr id="0" name=""/>
        <dsp:cNvSpPr/>
      </dsp:nvSpPr>
      <dsp:spPr>
        <a:xfrm>
          <a:off x="2688887" y="2237544"/>
          <a:ext cx="18000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The construction of a Recommender system that utilizes collaborative filtering and supervised learning techniques.</a:t>
          </a:r>
          <a:endParaRPr lang="en-US" sz="1100" kern="1200" dirty="0"/>
        </a:p>
      </dsp:txBody>
      <dsp:txXfrm>
        <a:off x="2688887" y="2237544"/>
        <a:ext cx="1800000" cy="1316250"/>
      </dsp:txXfrm>
    </dsp:sp>
    <dsp:sp modelId="{B0C1765D-00BC-4169-8973-EFA878081586}">
      <dsp:nvSpPr>
        <dsp:cNvPr id="0" name=""/>
        <dsp:cNvSpPr/>
      </dsp:nvSpPr>
      <dsp:spPr>
        <a:xfrm>
          <a:off x="5154887" y="79754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EAB04-4F18-4E77-9E43-47187689B34D}">
      <dsp:nvSpPr>
        <dsp:cNvPr id="0" name=""/>
        <dsp:cNvSpPr/>
      </dsp:nvSpPr>
      <dsp:spPr>
        <a:xfrm>
          <a:off x="5388887" y="103154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8B7351-3384-472F-B81D-B41CE922ABC1}">
      <dsp:nvSpPr>
        <dsp:cNvPr id="0" name=""/>
        <dsp:cNvSpPr/>
      </dsp:nvSpPr>
      <dsp:spPr>
        <a:xfrm>
          <a:off x="4803887" y="2237544"/>
          <a:ext cx="18000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Building Recommender system based on collaborative filtering and supervised learning</a:t>
          </a:r>
          <a:endParaRPr lang="en-US" sz="1100" kern="1200" dirty="0"/>
        </a:p>
      </dsp:txBody>
      <dsp:txXfrm>
        <a:off x="4803887" y="2237544"/>
        <a:ext cx="1800000" cy="1316250"/>
      </dsp:txXfrm>
    </dsp:sp>
    <dsp:sp modelId="{8F8FDFB7-9C4C-473E-9463-1D3BF3B37A0D}">
      <dsp:nvSpPr>
        <dsp:cNvPr id="0" name=""/>
        <dsp:cNvSpPr/>
      </dsp:nvSpPr>
      <dsp:spPr>
        <a:xfrm>
          <a:off x="7269887" y="79754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467FF-4BB8-4F5B-BFEE-99E2728835AA}">
      <dsp:nvSpPr>
        <dsp:cNvPr id="0" name=""/>
        <dsp:cNvSpPr/>
      </dsp:nvSpPr>
      <dsp:spPr>
        <a:xfrm>
          <a:off x="7503887" y="103154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40A153-2DD4-4EFC-8C12-F93B445834F6}">
      <dsp:nvSpPr>
        <dsp:cNvPr id="0" name=""/>
        <dsp:cNvSpPr/>
      </dsp:nvSpPr>
      <dsp:spPr>
        <a:xfrm>
          <a:off x="6918887" y="2237544"/>
          <a:ext cx="18000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We can attract more students and improve their learning experience by facilitating the discovery of new, captivating courses and optimizing their learning paths.</a:t>
          </a:r>
          <a:endParaRPr lang="en-US" sz="1100" kern="1200" dirty="0"/>
        </a:p>
      </dsp:txBody>
      <dsp:txXfrm>
        <a:off x="6918887" y="2237544"/>
        <a:ext cx="1800000" cy="1316250"/>
      </dsp:txXfrm>
    </dsp:sp>
    <dsp:sp modelId="{F623947E-EB23-492E-9531-B51B8A9389C7}">
      <dsp:nvSpPr>
        <dsp:cNvPr id="0" name=""/>
        <dsp:cNvSpPr/>
      </dsp:nvSpPr>
      <dsp:spPr>
        <a:xfrm>
          <a:off x="9384887" y="79754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A5E58-27C2-4520-93F4-60022298D69F}">
      <dsp:nvSpPr>
        <dsp:cNvPr id="0" name=""/>
        <dsp:cNvSpPr/>
      </dsp:nvSpPr>
      <dsp:spPr>
        <a:xfrm>
          <a:off x="9618887" y="103154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C5D4A4-1E8D-49E9-9623-D954770B6AD7}">
      <dsp:nvSpPr>
        <dsp:cNvPr id="0" name=""/>
        <dsp:cNvSpPr/>
      </dsp:nvSpPr>
      <dsp:spPr>
        <a:xfrm>
          <a:off x="9033887" y="2237544"/>
          <a:ext cx="1800000" cy="131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The increased usage of my recommender systems by students to engage with a wider range of courses will result in a rise in revenue for Coursera.</a:t>
          </a:r>
          <a:endParaRPr lang="en-US" sz="1100" kern="1200" dirty="0"/>
        </a:p>
      </dsp:txBody>
      <dsp:txXfrm>
        <a:off x="9033887" y="2237544"/>
        <a:ext cx="1800000" cy="131625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4603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37879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75591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01729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2950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6/6/2023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24267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6/6/2023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8242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6/6/2023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45506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8398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56017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19568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50948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85044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2278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62351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35921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4064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07997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9372215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hyperlink" Target="https://github.com/mboccenti/Recommender_system_project" TargetMode="External"/><Relationship Id="rId4" Type="http://schemas.openxmlformats.org/officeDocument/2006/relationships/hyperlink" Target="https://www.coursera.org/professional-certificates/ibm-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CBB462-34C3-D144-9620-F611A0964A6F}"/>
              </a:ext>
            </a:extLst>
          </p:cNvPr>
          <p:cNvGrpSpPr/>
          <p:nvPr/>
        </p:nvGrpSpPr>
        <p:grpSpPr>
          <a:xfrm>
            <a:off x="5871412" y="3820167"/>
            <a:ext cx="6118575" cy="2838753"/>
            <a:chOff x="5136802" y="3703860"/>
            <a:chExt cx="6118575" cy="2838753"/>
          </a:xfrm>
        </p:grpSpPr>
        <p:pic>
          <p:nvPicPr>
            <p:cNvPr id="4" name="Picture 3">
              <a:extLst>
                <a:ext uri="{FF2B5EF4-FFF2-40B4-BE49-F238E27FC236}">
                  <a16:creationId xmlns:a16="http://schemas.microsoft.com/office/drawing/2014/main" id="{522F046B-F6EE-4E47-8C57-F6A6A097D297}"/>
                </a:ext>
              </a:extLst>
            </p:cNvPr>
            <p:cNvPicPr>
              <a:picLocks noChangeAspect="1"/>
            </p:cNvPicPr>
            <p:nvPr/>
          </p:nvPicPr>
          <p:blipFill>
            <a:blip r:embed="rId3"/>
            <a:stretch>
              <a:fillRect/>
            </a:stretch>
          </p:blipFill>
          <p:spPr>
            <a:xfrm>
              <a:off x="5136802" y="3703860"/>
              <a:ext cx="4612478" cy="28387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a:extLst>
                <a:ext uri="{FF2B5EF4-FFF2-40B4-BE49-F238E27FC236}">
                  <a16:creationId xmlns:a16="http://schemas.microsoft.com/office/drawing/2014/main" id="{284E1D9B-0FCE-1D41-A7A6-A153308B8FAB}"/>
                </a:ext>
              </a:extLst>
            </p:cNvPr>
            <p:cNvCxnSpPr>
              <a:cxnSpLocks/>
            </p:cNvCxnSpPr>
            <p:nvPr/>
          </p:nvCxnSpPr>
          <p:spPr>
            <a:xfrm>
              <a:off x="9872146" y="5166220"/>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B6D164AC-71BC-794A-89DA-C74C9525C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954" y="4527982"/>
              <a:ext cx="497423" cy="514575"/>
            </a:xfrm>
            <a:prstGeom prst="rect">
              <a:avLst/>
            </a:prstGeom>
          </p:spPr>
        </p:pic>
      </p:grpSp>
      <p:sp>
        <p:nvSpPr>
          <p:cNvPr id="2" name="TextBox 1">
            <a:extLst>
              <a:ext uri="{FF2B5EF4-FFF2-40B4-BE49-F238E27FC236}">
                <a16:creationId xmlns:a16="http://schemas.microsoft.com/office/drawing/2014/main" id="{0B08AF69-4D62-3045-9FEF-6800D771C946}"/>
              </a:ext>
            </a:extLst>
          </p:cNvPr>
          <p:cNvSpPr txBox="1"/>
          <p:nvPr/>
        </p:nvSpPr>
        <p:spPr>
          <a:xfrm>
            <a:off x="1251284" y="2767280"/>
            <a:ext cx="10241280" cy="1323439"/>
          </a:xfrm>
          <a:prstGeom prst="rect">
            <a:avLst/>
          </a:prstGeom>
          <a:solidFill>
            <a:schemeClr val="bg1">
              <a:alpha val="86117"/>
            </a:schemeClr>
          </a:solidFill>
        </p:spPr>
        <p:txBody>
          <a:bodyPr wrap="square" rtlCol="0">
            <a:spAutoFit/>
          </a:bodyPr>
          <a:lstStyle/>
          <a:p>
            <a:r>
              <a:rPr lang="en-US" sz="4000" dirty="0">
                <a:latin typeface="Abadi" panose="020B0604020104020204" pitchFamily="34" charset="0"/>
              </a:rPr>
              <a:t>Build a Personalized Online Course Recommender System with Machine Learning</a:t>
            </a:r>
          </a:p>
        </p:txBody>
      </p:sp>
      <p:sp>
        <p:nvSpPr>
          <p:cNvPr id="3" name="TextBox 2">
            <a:extLst>
              <a:ext uri="{FF2B5EF4-FFF2-40B4-BE49-F238E27FC236}">
                <a16:creationId xmlns:a16="http://schemas.microsoft.com/office/drawing/2014/main" id="{68217B24-331B-5040-859E-22982B3A88DA}"/>
              </a:ext>
            </a:extLst>
          </p:cNvPr>
          <p:cNvSpPr txBox="1"/>
          <p:nvPr/>
        </p:nvSpPr>
        <p:spPr>
          <a:xfrm>
            <a:off x="1251284" y="4166431"/>
            <a:ext cx="3611454" cy="830997"/>
          </a:xfrm>
          <a:prstGeom prst="rect">
            <a:avLst/>
          </a:prstGeom>
          <a:noFill/>
        </p:spPr>
        <p:txBody>
          <a:bodyPr wrap="square" lIns="91440" tIns="45720" rIns="91440" bIns="45720" rtlCol="0" anchor="t">
            <a:spAutoFit/>
          </a:bodyPr>
          <a:lstStyle/>
          <a:p>
            <a:r>
              <a:rPr lang="en-US" sz="2400" dirty="0">
                <a:latin typeface="Abadi"/>
                <a:ea typeface="SF Pro" pitchFamily="2" charset="0"/>
                <a:cs typeface="SF Pro" pitchFamily="2" charset="0"/>
              </a:rPr>
              <a:t>Mohammad Al </a:t>
            </a:r>
            <a:r>
              <a:rPr lang="en-US" sz="2400" dirty="0" err="1">
                <a:latin typeface="Abadi"/>
                <a:ea typeface="SF Pro" pitchFamily="2" charset="0"/>
                <a:cs typeface="SF Pro" pitchFamily="2" charset="0"/>
              </a:rPr>
              <a:t>Homsi</a:t>
            </a:r>
            <a:endParaRPr lang="en-US" sz="2400" dirty="0">
              <a:latin typeface="Abadi"/>
              <a:ea typeface="SF Pro" pitchFamily="2" charset="0"/>
              <a:cs typeface="SF Pro" pitchFamily="2" charset="0"/>
            </a:endParaRPr>
          </a:p>
          <a:p>
            <a:r>
              <a:rPr lang="en-US" sz="2400" dirty="0">
                <a:latin typeface="Abadi" panose="020B0604020104020204" pitchFamily="34" charset="0"/>
                <a:ea typeface="SF Pro" pitchFamily="2" charset="0"/>
                <a:cs typeface="SF Pro" pitchFamily="2" charset="0"/>
              </a:rPr>
              <a:t>06/06/23</a:t>
            </a:r>
          </a:p>
        </p:txBody>
      </p:sp>
      <p:cxnSp>
        <p:nvCxnSpPr>
          <p:cNvPr id="9" name="Straight Arrow Connector 8">
            <a:extLst>
              <a:ext uri="{FF2B5EF4-FFF2-40B4-BE49-F238E27FC236}">
                <a16:creationId xmlns:a16="http://schemas.microsoft.com/office/drawing/2014/main" id="{786D5268-B673-A742-9436-8948B1C5875A}"/>
              </a:ext>
            </a:extLst>
          </p:cNvPr>
          <p:cNvCxnSpPr>
            <a:cxnSpLocks/>
          </p:cNvCxnSpPr>
          <p:nvPr/>
        </p:nvCxnSpPr>
        <p:spPr>
          <a:xfrm>
            <a:off x="10606756" y="5517217"/>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22C788-5750-B448-9946-A3353F7249B8}"/>
              </a:ext>
            </a:extLst>
          </p:cNvPr>
          <p:cNvCxnSpPr>
            <a:cxnSpLocks/>
          </p:cNvCxnSpPr>
          <p:nvPr/>
        </p:nvCxnSpPr>
        <p:spPr>
          <a:xfrm>
            <a:off x="10606756" y="5035201"/>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0B8BB15B-3863-C146-97D8-D3D09F989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92564" y="5406189"/>
            <a:ext cx="497423" cy="514575"/>
          </a:xfrm>
          <a:prstGeom prst="rect">
            <a:avLst/>
          </a:prstGeom>
        </p:spPr>
      </p:pic>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normAutofit fontScale="90000"/>
          </a:bodyPr>
          <a:lstStyle/>
          <a:p>
            <a:r>
              <a:rPr lang="en-US" sz="4000" dirty="0">
                <a:solidFill>
                  <a:srgbClr val="0B49CB"/>
                </a:solidFill>
                <a:latin typeface="Abadi"/>
              </a:rPr>
              <a:t>Flowchart of content-based recommender system using user profile and course genres</a:t>
            </a:r>
          </a:p>
        </p:txBody>
      </p:sp>
      <p:pic>
        <p:nvPicPr>
          <p:cNvPr id="1028" name="Picture 4">
            <a:extLst>
              <a:ext uri="{FF2B5EF4-FFF2-40B4-BE49-F238E27FC236}">
                <a16:creationId xmlns:a16="http://schemas.microsoft.com/office/drawing/2014/main" id="{C95F79DF-35A7-0C33-B79D-C592F7460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105" y="1690688"/>
            <a:ext cx="8423789" cy="488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65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user profile-based recommender system</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633594" y="2481129"/>
            <a:ext cx="4720206"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a:p>
            <a:pPr marL="0" indent="0">
              <a:buNone/>
            </a:pPr>
            <a:r>
              <a:rPr lang="en-US" sz="2000" dirty="0">
                <a:solidFill>
                  <a:srgbClr val="1C7DDB"/>
                </a:solidFill>
                <a:latin typeface="Abadi"/>
              </a:rPr>
              <a:t>Top-10 commonly recommended courses across all users</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33834" y="2481129"/>
            <a:ext cx="4720206"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000" dirty="0">
                <a:solidFill>
                  <a:srgbClr val="1C7DDB"/>
                </a:solidFill>
                <a:latin typeface="Abadi"/>
              </a:rPr>
              <a:t>On average, 61 courses have been recommended per user</a:t>
            </a:r>
            <a:endParaRPr lang="en-US" sz="2400" dirty="0">
              <a:cs typeface="Calibri"/>
            </a:endParaRP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933834" y="1690688"/>
            <a:ext cx="10419966" cy="619375"/>
          </a:xfrm>
          <a:prstGeom prst="rect">
            <a:avLst/>
          </a:prstGeom>
          <a:ln>
            <a:solidFill>
              <a:srgbClr val="0B49CB"/>
            </a:solidFill>
            <a:prstDash val="dash"/>
          </a:ln>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GB" sz="1800" dirty="0">
                <a:solidFill>
                  <a:srgbClr val="1C7DDB"/>
                </a:solidFill>
                <a:latin typeface="Abadi"/>
              </a:rPr>
              <a:t># The threshold can be fine-tuned to adjust the size of generated recommendations</a:t>
            </a:r>
          </a:p>
          <a:p>
            <a:pPr marL="0" indent="0">
              <a:lnSpc>
                <a:spcPct val="120000"/>
              </a:lnSpc>
              <a:spcBef>
                <a:spcPts val="0"/>
              </a:spcBef>
              <a:buNone/>
            </a:pPr>
            <a:r>
              <a:rPr lang="en-GB" sz="1800" dirty="0" err="1">
                <a:solidFill>
                  <a:srgbClr val="1C7DDB"/>
                </a:solidFill>
                <a:latin typeface="Abadi"/>
              </a:rPr>
              <a:t>score_threshold</a:t>
            </a:r>
            <a:r>
              <a:rPr lang="en-GB" sz="1800" dirty="0">
                <a:solidFill>
                  <a:srgbClr val="1C7DDB"/>
                </a:solidFill>
                <a:latin typeface="Abadi"/>
              </a:rPr>
              <a:t> = 10.0</a:t>
            </a:r>
            <a:endParaRPr lang="en-US" sz="1800" dirty="0">
              <a:solidFill>
                <a:srgbClr val="1C7DDB"/>
              </a:solidFill>
              <a:latin typeface="Abadi"/>
            </a:endParaRPr>
          </a:p>
        </p:txBody>
      </p:sp>
      <p:graphicFrame>
        <p:nvGraphicFramePr>
          <p:cNvPr id="3" name="Table 2">
            <a:extLst>
              <a:ext uri="{FF2B5EF4-FFF2-40B4-BE49-F238E27FC236}">
                <a16:creationId xmlns:a16="http://schemas.microsoft.com/office/drawing/2014/main" id="{36DCB296-CA0B-4C7F-FF7B-C297AB1A3894}"/>
              </a:ext>
            </a:extLst>
          </p:cNvPr>
          <p:cNvGraphicFramePr>
            <a:graphicFrameLocks noGrp="1"/>
          </p:cNvGraphicFramePr>
          <p:nvPr>
            <p:extLst>
              <p:ext uri="{D42A27DB-BD31-4B8C-83A1-F6EECF244321}">
                <p14:modId xmlns:p14="http://schemas.microsoft.com/office/powerpoint/2010/main" val="321941187"/>
              </p:ext>
            </p:extLst>
          </p:nvPr>
        </p:nvGraphicFramePr>
        <p:xfrm>
          <a:off x="7358435" y="3723987"/>
          <a:ext cx="3270523" cy="2399353"/>
        </p:xfrm>
        <a:graphic>
          <a:graphicData uri="http://schemas.openxmlformats.org/drawingml/2006/table">
            <a:tbl>
              <a:tblPr firstRow="1" bandRow="1">
                <a:tableStyleId>{3B4B98B0-60AC-42C2-AFA5-B58CD77FA1E5}</a:tableStyleId>
              </a:tblPr>
              <a:tblGrid>
                <a:gridCol w="1166338">
                  <a:extLst>
                    <a:ext uri="{9D8B030D-6E8A-4147-A177-3AD203B41FA5}">
                      <a16:colId xmlns:a16="http://schemas.microsoft.com/office/drawing/2014/main" val="2312670333"/>
                    </a:ext>
                  </a:extLst>
                </a:gridCol>
                <a:gridCol w="2104185">
                  <a:extLst>
                    <a:ext uri="{9D8B030D-6E8A-4147-A177-3AD203B41FA5}">
                      <a16:colId xmlns:a16="http://schemas.microsoft.com/office/drawing/2014/main" val="2126741902"/>
                    </a:ext>
                  </a:extLst>
                </a:gridCol>
              </a:tblGrid>
              <a:tr h="180975">
                <a:tc>
                  <a:txBody>
                    <a:bodyPr/>
                    <a:lstStyle/>
                    <a:p>
                      <a:pPr algn="l" fontAlgn="b"/>
                      <a:r>
                        <a:rPr lang="en-US" sz="1400" u="none" strike="noStrike" dirty="0">
                          <a:effectLst/>
                        </a:rPr>
                        <a:t>Course</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Times recommended</a:t>
                      </a:r>
                      <a:endParaRPr lang="en-US" sz="1400" b="1"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53842508"/>
                  </a:ext>
                </a:extLst>
              </a:tr>
              <a:tr h="180975">
                <a:tc>
                  <a:txBody>
                    <a:bodyPr/>
                    <a:lstStyle/>
                    <a:p>
                      <a:pPr algn="l" fontAlgn="b"/>
                      <a:r>
                        <a:rPr lang="en-US" sz="1400" u="none" strike="noStrike" dirty="0">
                          <a:effectLst/>
                        </a:rPr>
                        <a:t>TA0106EN</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608</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49950133"/>
                  </a:ext>
                </a:extLst>
              </a:tr>
              <a:tr h="180975">
                <a:tc>
                  <a:txBody>
                    <a:bodyPr/>
                    <a:lstStyle/>
                    <a:p>
                      <a:pPr algn="l" fontAlgn="b"/>
                      <a:r>
                        <a:rPr lang="en-US" sz="1400" u="none" strike="noStrike" dirty="0">
                          <a:effectLst/>
                        </a:rPr>
                        <a:t>GPXX0IBEN</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548</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97604336"/>
                  </a:ext>
                </a:extLst>
              </a:tr>
              <a:tr h="180975">
                <a:tc>
                  <a:txBody>
                    <a:bodyPr/>
                    <a:lstStyle/>
                    <a:p>
                      <a:pPr algn="l" fontAlgn="b"/>
                      <a:r>
                        <a:rPr lang="en-US" sz="1400" u="none" strike="noStrike">
                          <a:effectLst/>
                        </a:rPr>
                        <a:t>excourse22</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547</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17740405"/>
                  </a:ext>
                </a:extLst>
              </a:tr>
              <a:tr h="180975">
                <a:tc>
                  <a:txBody>
                    <a:bodyPr/>
                    <a:lstStyle/>
                    <a:p>
                      <a:pPr algn="l" fontAlgn="b"/>
                      <a:r>
                        <a:rPr lang="en-US" sz="1400" u="none" strike="noStrike">
                          <a:effectLst/>
                        </a:rPr>
                        <a:t>excourse21</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547</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27973683"/>
                  </a:ext>
                </a:extLst>
              </a:tr>
              <a:tr h="180975">
                <a:tc>
                  <a:txBody>
                    <a:bodyPr/>
                    <a:lstStyle/>
                    <a:p>
                      <a:pPr algn="l" fontAlgn="b"/>
                      <a:r>
                        <a:rPr lang="en-US" sz="1400" u="none" strike="noStrike">
                          <a:effectLst/>
                        </a:rPr>
                        <a:t>ML0122EN</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544</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57523227"/>
                  </a:ext>
                </a:extLst>
              </a:tr>
              <a:tr h="180975">
                <a:tc>
                  <a:txBody>
                    <a:bodyPr/>
                    <a:lstStyle/>
                    <a:p>
                      <a:pPr algn="l" fontAlgn="b"/>
                      <a:r>
                        <a:rPr lang="en-US" sz="1400" u="none" strike="noStrike">
                          <a:effectLst/>
                        </a:rPr>
                        <a:t>excourse04</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62142629"/>
                  </a:ext>
                </a:extLst>
              </a:tr>
              <a:tr h="180975">
                <a:tc>
                  <a:txBody>
                    <a:bodyPr/>
                    <a:lstStyle/>
                    <a:p>
                      <a:pPr algn="l" fontAlgn="b"/>
                      <a:r>
                        <a:rPr lang="en-US" sz="1400" u="none" strike="noStrike">
                          <a:effectLst/>
                        </a:rPr>
                        <a:t>GPXX0TY1EN</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53767307"/>
                  </a:ext>
                </a:extLst>
              </a:tr>
              <a:tr h="180975">
                <a:tc>
                  <a:txBody>
                    <a:bodyPr/>
                    <a:lstStyle/>
                    <a:p>
                      <a:pPr algn="l" fontAlgn="b"/>
                      <a:r>
                        <a:rPr lang="en-US" sz="1400" u="none" strike="noStrike">
                          <a:effectLst/>
                        </a:rPr>
                        <a:t>excourse06</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134559649"/>
                  </a:ext>
                </a:extLst>
              </a:tr>
              <a:tr h="180975">
                <a:tc>
                  <a:txBody>
                    <a:bodyPr/>
                    <a:lstStyle/>
                    <a:p>
                      <a:pPr algn="l" fontAlgn="b"/>
                      <a:r>
                        <a:rPr lang="en-US" sz="1400" u="none" strike="noStrike">
                          <a:effectLst/>
                        </a:rPr>
                        <a:t>excourse31</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524</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04336739"/>
                  </a:ext>
                </a:extLst>
              </a:tr>
              <a:tr h="180975">
                <a:tc>
                  <a:txBody>
                    <a:bodyPr/>
                    <a:lstStyle/>
                    <a:p>
                      <a:pPr algn="l" fontAlgn="b"/>
                      <a:r>
                        <a:rPr lang="en-US" sz="1400" u="none" strike="noStrike">
                          <a:effectLst/>
                        </a:rPr>
                        <a:t>excourse73</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516</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34662491"/>
                  </a:ext>
                </a:extLst>
              </a:tr>
            </a:tbl>
          </a:graphicData>
        </a:graphic>
      </p:graphicFrame>
    </p:spTree>
    <p:extLst>
      <p:ext uri="{BB962C8B-B14F-4D97-AF65-F5344CB8AC3E}">
        <p14:creationId xmlns:p14="http://schemas.microsoft.com/office/powerpoint/2010/main" val="302482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normAutofit fontScale="90000"/>
          </a:bodyPr>
          <a:lstStyle/>
          <a:p>
            <a:r>
              <a:rPr lang="en-US" sz="4000" dirty="0">
                <a:solidFill>
                  <a:srgbClr val="0B49CB"/>
                </a:solidFill>
                <a:latin typeface="Abadi"/>
              </a:rPr>
              <a:t>Flowchart of content-based recommender system using course similarity</a:t>
            </a:r>
          </a:p>
        </p:txBody>
      </p:sp>
      <p:pic>
        <p:nvPicPr>
          <p:cNvPr id="3074" name="Picture 2">
            <a:extLst>
              <a:ext uri="{FF2B5EF4-FFF2-40B4-BE49-F238E27FC236}">
                <a16:creationId xmlns:a16="http://schemas.microsoft.com/office/drawing/2014/main" id="{5041EF7D-C6A5-7619-3C2C-EBC3C45E8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966" y="2323893"/>
            <a:ext cx="10200068" cy="274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5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course similarity based recommender system</a:t>
            </a:r>
          </a:p>
        </p:txBody>
      </p:sp>
      <p:pic>
        <p:nvPicPr>
          <p:cNvPr id="8" name="Picture 7">
            <a:extLst>
              <a:ext uri="{FF2B5EF4-FFF2-40B4-BE49-F238E27FC236}">
                <a16:creationId xmlns:a16="http://schemas.microsoft.com/office/drawing/2014/main" id="{01423E05-8624-8010-24E2-079E067584A9}"/>
              </a:ext>
            </a:extLst>
          </p:cNvPr>
          <p:cNvPicPr>
            <a:picLocks noChangeAspect="1"/>
          </p:cNvPicPr>
          <p:nvPr/>
        </p:nvPicPr>
        <p:blipFill>
          <a:blip r:embed="rId2"/>
          <a:stretch>
            <a:fillRect/>
          </a:stretch>
        </p:blipFill>
        <p:spPr>
          <a:xfrm>
            <a:off x="2399104" y="2118466"/>
            <a:ext cx="7315253" cy="3776690"/>
          </a:xfrm>
          <a:prstGeom prst="rect">
            <a:avLst/>
          </a:prstGeom>
        </p:spPr>
      </p:pic>
    </p:spTree>
    <p:extLst>
      <p:ext uri="{BB962C8B-B14F-4D97-AF65-F5344CB8AC3E}">
        <p14:creationId xmlns:p14="http://schemas.microsoft.com/office/powerpoint/2010/main" val="367638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clustering-based recommender system</a:t>
            </a:r>
          </a:p>
        </p:txBody>
      </p:sp>
      <p:pic>
        <p:nvPicPr>
          <p:cNvPr id="2" name="Picture 1">
            <a:extLst>
              <a:ext uri="{FF2B5EF4-FFF2-40B4-BE49-F238E27FC236}">
                <a16:creationId xmlns:a16="http://schemas.microsoft.com/office/drawing/2014/main" id="{AB11F3E0-D4C5-1F2A-75BC-EF11D7D88A93}"/>
              </a:ext>
            </a:extLst>
          </p:cNvPr>
          <p:cNvPicPr>
            <a:picLocks noChangeAspect="1"/>
          </p:cNvPicPr>
          <p:nvPr/>
        </p:nvPicPr>
        <p:blipFill>
          <a:blip r:embed="rId2"/>
          <a:stretch>
            <a:fillRect/>
          </a:stretch>
        </p:blipFill>
        <p:spPr>
          <a:xfrm>
            <a:off x="1746160" y="1690688"/>
            <a:ext cx="8699679" cy="4824405"/>
          </a:xfrm>
          <a:prstGeom prst="rect">
            <a:avLst/>
          </a:prstGeom>
        </p:spPr>
      </p:pic>
    </p:spTree>
    <p:extLst>
      <p:ext uri="{BB962C8B-B14F-4D97-AF65-F5344CB8AC3E}">
        <p14:creationId xmlns:p14="http://schemas.microsoft.com/office/powerpoint/2010/main" val="355258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clustering-based recommender system</a:t>
            </a: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1478982" y="2023929"/>
            <a:ext cx="9234036" cy="4011746"/>
          </a:xfrm>
          <a:prstGeom prst="rect">
            <a:avLst/>
          </a:prstGeom>
          <a:ln>
            <a:solidFill>
              <a:srgbClr val="0B49CB"/>
            </a:solidFill>
            <a:prstDash val="dash"/>
          </a:ln>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1C7DDB"/>
                </a:solidFill>
                <a:latin typeface="Abadi"/>
              </a:rPr>
              <a:t>user in cluster 0 will be </a:t>
            </a:r>
            <a:r>
              <a:rPr lang="en-US" sz="2000" dirty="0" err="1">
                <a:solidFill>
                  <a:srgbClr val="1C7DDB"/>
                </a:solidFill>
                <a:latin typeface="Abadi"/>
              </a:rPr>
              <a:t>sugessted</a:t>
            </a:r>
            <a:r>
              <a:rPr lang="en-US" sz="2000" dirty="0">
                <a:solidFill>
                  <a:srgbClr val="1C7DDB"/>
                </a:solidFill>
                <a:latin typeface="Abadi"/>
              </a:rPr>
              <a:t> 3 courses as ['PY0101EN' 'CB0103EN' 'DA0101EN']</a:t>
            </a:r>
          </a:p>
          <a:p>
            <a:pPr marL="0" indent="0">
              <a:buNone/>
            </a:pPr>
            <a:r>
              <a:rPr lang="en-US" sz="2000" dirty="0">
                <a:solidFill>
                  <a:srgbClr val="1C7DDB"/>
                </a:solidFill>
                <a:latin typeface="Abadi"/>
              </a:rPr>
              <a:t>user in cluster 1 will be </a:t>
            </a:r>
            <a:r>
              <a:rPr lang="en-US" sz="2000" dirty="0" err="1">
                <a:solidFill>
                  <a:srgbClr val="1C7DDB"/>
                </a:solidFill>
                <a:latin typeface="Abadi"/>
              </a:rPr>
              <a:t>sugessted</a:t>
            </a:r>
            <a:r>
              <a:rPr lang="en-US" sz="2000" dirty="0">
                <a:solidFill>
                  <a:srgbClr val="1C7DDB"/>
                </a:solidFill>
                <a:latin typeface="Abadi"/>
              </a:rPr>
              <a:t> 3 courses as ['DS0101EN' 'BD0101EN' 'PY0101EN']</a:t>
            </a:r>
          </a:p>
          <a:p>
            <a:pPr marL="0" indent="0">
              <a:buNone/>
            </a:pPr>
            <a:r>
              <a:rPr lang="en-US" sz="2000" dirty="0">
                <a:solidFill>
                  <a:srgbClr val="1C7DDB"/>
                </a:solidFill>
                <a:latin typeface="Abadi"/>
              </a:rPr>
              <a:t>user in cluster 2 will be </a:t>
            </a:r>
            <a:r>
              <a:rPr lang="en-US" sz="2000" dirty="0" err="1">
                <a:solidFill>
                  <a:srgbClr val="1C7DDB"/>
                </a:solidFill>
                <a:latin typeface="Abadi"/>
              </a:rPr>
              <a:t>sugessted</a:t>
            </a:r>
            <a:r>
              <a:rPr lang="en-US" sz="2000" dirty="0">
                <a:solidFill>
                  <a:srgbClr val="1C7DDB"/>
                </a:solidFill>
                <a:latin typeface="Abadi"/>
              </a:rPr>
              <a:t> 3 courses as ['CO0301EN' 'CO0201EN' 'BC0101EN']</a:t>
            </a:r>
          </a:p>
          <a:p>
            <a:pPr marL="0" indent="0">
              <a:buNone/>
            </a:pPr>
            <a:r>
              <a:rPr lang="en-US" sz="2000" dirty="0">
                <a:solidFill>
                  <a:srgbClr val="1C7DDB"/>
                </a:solidFill>
                <a:latin typeface="Abadi"/>
              </a:rPr>
              <a:t>user in cluster 3 will be </a:t>
            </a:r>
            <a:r>
              <a:rPr lang="en-US" sz="2000" dirty="0" err="1">
                <a:solidFill>
                  <a:srgbClr val="1C7DDB"/>
                </a:solidFill>
                <a:latin typeface="Abadi"/>
              </a:rPr>
              <a:t>sugessted</a:t>
            </a:r>
            <a:r>
              <a:rPr lang="en-US" sz="2000" dirty="0">
                <a:solidFill>
                  <a:srgbClr val="1C7DDB"/>
                </a:solidFill>
                <a:latin typeface="Abadi"/>
              </a:rPr>
              <a:t> 3 courses as ['PY0101EN' 'ML0101ENv3' 'ML0115EN']</a:t>
            </a:r>
          </a:p>
          <a:p>
            <a:pPr marL="0" indent="0">
              <a:buNone/>
            </a:pPr>
            <a:r>
              <a:rPr lang="en-US" sz="2000" dirty="0">
                <a:solidFill>
                  <a:srgbClr val="1C7DDB"/>
                </a:solidFill>
                <a:latin typeface="Abadi"/>
              </a:rPr>
              <a:t>user in cluster 4 will be </a:t>
            </a:r>
            <a:r>
              <a:rPr lang="en-US" sz="2000" dirty="0" err="1">
                <a:solidFill>
                  <a:srgbClr val="1C7DDB"/>
                </a:solidFill>
                <a:latin typeface="Abadi"/>
              </a:rPr>
              <a:t>sugessted</a:t>
            </a:r>
            <a:r>
              <a:rPr lang="en-US" sz="2000" dirty="0">
                <a:solidFill>
                  <a:srgbClr val="1C7DDB"/>
                </a:solidFill>
                <a:latin typeface="Abadi"/>
              </a:rPr>
              <a:t> 3 courses as ['BD0111EN' 'BD0141EN' 'BD0115EN']</a:t>
            </a:r>
          </a:p>
          <a:p>
            <a:pPr marL="0" indent="0">
              <a:buNone/>
            </a:pPr>
            <a:r>
              <a:rPr lang="en-US" sz="2000" dirty="0">
                <a:solidFill>
                  <a:srgbClr val="1C7DDB"/>
                </a:solidFill>
                <a:latin typeface="Abadi"/>
              </a:rPr>
              <a:t>user in cluster 5 will be </a:t>
            </a:r>
            <a:r>
              <a:rPr lang="en-US" sz="2000" dirty="0" err="1">
                <a:solidFill>
                  <a:srgbClr val="1C7DDB"/>
                </a:solidFill>
                <a:latin typeface="Abadi"/>
              </a:rPr>
              <a:t>sugessted</a:t>
            </a:r>
            <a:r>
              <a:rPr lang="en-US" sz="2000" dirty="0">
                <a:solidFill>
                  <a:srgbClr val="1C7DDB"/>
                </a:solidFill>
                <a:latin typeface="Abadi"/>
              </a:rPr>
              <a:t> 3 courses as ['CB0103EN' 'DS0101EN' 'BD0101EN']</a:t>
            </a:r>
          </a:p>
          <a:p>
            <a:pPr marL="0" indent="0">
              <a:buNone/>
            </a:pPr>
            <a:r>
              <a:rPr lang="en-US" sz="2000" dirty="0">
                <a:solidFill>
                  <a:srgbClr val="1C7DDB"/>
                </a:solidFill>
                <a:latin typeface="Abadi"/>
              </a:rPr>
              <a:t>user in cluster 6 will be </a:t>
            </a:r>
            <a:r>
              <a:rPr lang="en-US" sz="2000" dirty="0" err="1">
                <a:solidFill>
                  <a:srgbClr val="1C7DDB"/>
                </a:solidFill>
                <a:latin typeface="Abadi"/>
              </a:rPr>
              <a:t>sugessted</a:t>
            </a:r>
            <a:r>
              <a:rPr lang="en-US" sz="2000" dirty="0">
                <a:solidFill>
                  <a:srgbClr val="1C7DDB"/>
                </a:solidFill>
                <a:latin typeface="Abadi"/>
              </a:rPr>
              <a:t> 3 courses as ['CO0101EN' 'CO0201EN' 'CO0301EN']</a:t>
            </a:r>
          </a:p>
          <a:p>
            <a:pPr marL="0" indent="0">
              <a:buNone/>
            </a:pPr>
            <a:r>
              <a:rPr lang="en-US" sz="2000" dirty="0">
                <a:solidFill>
                  <a:srgbClr val="1C7DDB"/>
                </a:solidFill>
                <a:latin typeface="Abadi"/>
              </a:rPr>
              <a:t>user in cluster 7 will be </a:t>
            </a:r>
            <a:r>
              <a:rPr lang="en-US" sz="2000" dirty="0" err="1">
                <a:solidFill>
                  <a:srgbClr val="1C7DDB"/>
                </a:solidFill>
                <a:latin typeface="Abadi"/>
              </a:rPr>
              <a:t>sugessted</a:t>
            </a:r>
            <a:r>
              <a:rPr lang="en-US" sz="2000" dirty="0">
                <a:solidFill>
                  <a:srgbClr val="1C7DDB"/>
                </a:solidFill>
                <a:latin typeface="Abadi"/>
              </a:rPr>
              <a:t> 3 courses as []</a:t>
            </a:r>
          </a:p>
          <a:p>
            <a:pPr marL="0" indent="0">
              <a:buNone/>
            </a:pPr>
            <a:r>
              <a:rPr lang="en-US" sz="2000" dirty="0">
                <a:solidFill>
                  <a:srgbClr val="1C7DDB"/>
                </a:solidFill>
                <a:latin typeface="Abadi"/>
              </a:rPr>
              <a:t>user in cluster 8 will be </a:t>
            </a:r>
            <a:r>
              <a:rPr lang="en-US" sz="2000" dirty="0" err="1">
                <a:solidFill>
                  <a:srgbClr val="1C7DDB"/>
                </a:solidFill>
                <a:latin typeface="Abadi"/>
              </a:rPr>
              <a:t>sugessted</a:t>
            </a:r>
            <a:r>
              <a:rPr lang="en-US" sz="2000" dirty="0">
                <a:solidFill>
                  <a:srgbClr val="1C7DDB"/>
                </a:solidFill>
                <a:latin typeface="Abadi"/>
              </a:rPr>
              <a:t> 3 courses as ['CO0101EN' 'PY0101EN' 'CC0101EN']</a:t>
            </a:r>
          </a:p>
          <a:p>
            <a:pPr marL="0" indent="0">
              <a:buNone/>
            </a:pPr>
            <a:r>
              <a:rPr lang="en-US" sz="2000" dirty="0">
                <a:solidFill>
                  <a:srgbClr val="1C7DDB"/>
                </a:solidFill>
                <a:latin typeface="Abadi"/>
              </a:rPr>
              <a:t>user in cluster 9 will be </a:t>
            </a:r>
            <a:r>
              <a:rPr lang="en-US" sz="2000" dirty="0" err="1">
                <a:solidFill>
                  <a:srgbClr val="1C7DDB"/>
                </a:solidFill>
                <a:latin typeface="Abadi"/>
              </a:rPr>
              <a:t>sugessted</a:t>
            </a:r>
            <a:r>
              <a:rPr lang="en-US" sz="2000" dirty="0">
                <a:solidFill>
                  <a:srgbClr val="1C7DDB"/>
                </a:solidFill>
                <a:latin typeface="Abadi"/>
              </a:rPr>
              <a:t> 3 courses as ['DS0101EN' 'RP0101EN' 'DS0103EN']</a:t>
            </a:r>
          </a:p>
          <a:p>
            <a:pPr marL="0" indent="0">
              <a:buNone/>
            </a:pPr>
            <a:r>
              <a:rPr lang="en-US" sz="2000" dirty="0">
                <a:solidFill>
                  <a:srgbClr val="1C7DDB"/>
                </a:solidFill>
                <a:latin typeface="Abadi"/>
              </a:rPr>
              <a:t>user in cluster 10 will be </a:t>
            </a:r>
            <a:r>
              <a:rPr lang="en-US" sz="2000" dirty="0" err="1">
                <a:solidFill>
                  <a:srgbClr val="1C7DDB"/>
                </a:solidFill>
                <a:latin typeface="Abadi"/>
              </a:rPr>
              <a:t>sugessted</a:t>
            </a:r>
            <a:r>
              <a:rPr lang="en-US" sz="2000" dirty="0">
                <a:solidFill>
                  <a:srgbClr val="1C7DDB"/>
                </a:solidFill>
                <a:latin typeface="Abadi"/>
              </a:rPr>
              <a:t> 3 courses as ['CO0101EN' 'LB0101ENv1' 'CO0401EN']</a:t>
            </a:r>
          </a:p>
          <a:p>
            <a:pPr marL="0" indent="0">
              <a:buNone/>
            </a:pPr>
            <a:r>
              <a:rPr lang="en-US" sz="2000" dirty="0">
                <a:solidFill>
                  <a:srgbClr val="1C7DDB"/>
                </a:solidFill>
                <a:latin typeface="Abadi"/>
              </a:rPr>
              <a:t>user in cluster 11 will be </a:t>
            </a:r>
            <a:r>
              <a:rPr lang="en-US" sz="2000" dirty="0" err="1">
                <a:solidFill>
                  <a:srgbClr val="1C7DDB"/>
                </a:solidFill>
                <a:latin typeface="Abadi"/>
              </a:rPr>
              <a:t>sugessted</a:t>
            </a:r>
            <a:r>
              <a:rPr lang="en-US" sz="2000" dirty="0">
                <a:solidFill>
                  <a:srgbClr val="1C7DDB"/>
                </a:solidFill>
                <a:latin typeface="Abadi"/>
              </a:rPr>
              <a:t> 3 courses as ['RP0101EN' 'DS0101EN' 'DS0103EN']</a:t>
            </a:r>
            <a:endParaRPr lang="en-US" sz="2400" dirty="0">
              <a:cs typeface="Calibri"/>
            </a:endParaRPr>
          </a:p>
        </p:txBody>
      </p:sp>
    </p:spTree>
    <p:extLst>
      <p:ext uri="{BB962C8B-B14F-4D97-AF65-F5344CB8AC3E}">
        <p14:creationId xmlns:p14="http://schemas.microsoft.com/office/powerpoint/2010/main" val="211599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Collaborative-filtering Recommender System using Supervised Learning</a:t>
            </a:r>
            <a:endParaRPr lang="en-US" dirty="0"/>
          </a:p>
        </p:txBody>
      </p:sp>
      <p:pic>
        <p:nvPicPr>
          <p:cNvPr id="43" name="Picture 2" descr="Support-vector machine - Wikipedia">
            <a:extLst>
              <a:ext uri="{FF2B5EF4-FFF2-40B4-BE49-F238E27FC236}">
                <a16:creationId xmlns:a16="http://schemas.microsoft.com/office/drawing/2014/main" id="{CA660427-DE61-394E-804E-5C0107163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071" y="5432400"/>
            <a:ext cx="1470757" cy="14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572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KNN based recommender system</a:t>
            </a:r>
          </a:p>
        </p:txBody>
      </p:sp>
      <p:pic>
        <p:nvPicPr>
          <p:cNvPr id="5122" name="Picture 2">
            <a:extLst>
              <a:ext uri="{FF2B5EF4-FFF2-40B4-BE49-F238E27FC236}">
                <a16:creationId xmlns:a16="http://schemas.microsoft.com/office/drawing/2014/main" id="{F126D9A5-EBDF-F1A9-DBA8-163663894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511" y="1690688"/>
            <a:ext cx="8708977" cy="384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6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NMF based recommender system</a:t>
            </a:r>
          </a:p>
        </p:txBody>
      </p:sp>
      <p:pic>
        <p:nvPicPr>
          <p:cNvPr id="6146" name="Picture 2">
            <a:extLst>
              <a:ext uri="{FF2B5EF4-FFF2-40B4-BE49-F238E27FC236}">
                <a16:creationId xmlns:a16="http://schemas.microsoft.com/office/drawing/2014/main" id="{868D4521-FCAB-889E-EE8C-C2479E601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46" y="1751527"/>
            <a:ext cx="10924708" cy="379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93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normAutofit fontScale="90000"/>
          </a:bodyPr>
          <a:lstStyle/>
          <a:p>
            <a:r>
              <a:rPr lang="en-US" sz="4000" dirty="0">
                <a:solidFill>
                  <a:srgbClr val="0B49CB"/>
                </a:solidFill>
                <a:latin typeface="Abadi"/>
              </a:rPr>
              <a:t>Flowchart of Neural Network Embedding based recommender system</a:t>
            </a:r>
          </a:p>
        </p:txBody>
      </p:sp>
      <p:pic>
        <p:nvPicPr>
          <p:cNvPr id="7170" name="Picture 2">
            <a:extLst>
              <a:ext uri="{FF2B5EF4-FFF2-40B4-BE49-F238E27FC236}">
                <a16:creationId xmlns:a16="http://schemas.microsoft.com/office/drawing/2014/main" id="{DBD0E01F-5D59-7A0C-B99C-B84877DF3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10" y="1690688"/>
            <a:ext cx="6988779" cy="471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00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10515600"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Introduction and Background</a:t>
            </a:r>
          </a:p>
          <a:p>
            <a:pPr>
              <a:lnSpc>
                <a:spcPct val="100000"/>
              </a:lnSpc>
              <a:spcBef>
                <a:spcPts val="1400"/>
              </a:spcBef>
            </a:pPr>
            <a:r>
              <a:rPr lang="en-US" sz="2000" dirty="0">
                <a:solidFill>
                  <a:schemeClr val="accent3">
                    <a:lumMod val="25000"/>
                  </a:schemeClr>
                </a:solidFill>
                <a:latin typeface="Abadi"/>
              </a:rPr>
              <a:t>Exploratory Data Analysis</a:t>
            </a:r>
          </a:p>
          <a:p>
            <a:pPr>
              <a:lnSpc>
                <a:spcPct val="100000"/>
              </a:lnSpc>
              <a:spcBef>
                <a:spcPts val="1400"/>
              </a:spcBef>
            </a:pPr>
            <a:r>
              <a:rPr lang="en-US" sz="2000" dirty="0">
                <a:solidFill>
                  <a:schemeClr val="accent3">
                    <a:lumMod val="25000"/>
                  </a:schemeClr>
                </a:solidFill>
                <a:latin typeface="Abadi"/>
              </a:rPr>
              <a:t>Content-based Recommender System using Unsupervised Learning</a:t>
            </a:r>
          </a:p>
          <a:p>
            <a:pPr>
              <a:lnSpc>
                <a:spcPct val="100000"/>
              </a:lnSpc>
              <a:spcBef>
                <a:spcPts val="1400"/>
              </a:spcBef>
            </a:pPr>
            <a:r>
              <a:rPr lang="en-US" sz="2000" dirty="0">
                <a:solidFill>
                  <a:schemeClr val="accent3">
                    <a:lumMod val="25000"/>
                  </a:schemeClr>
                </a:solidFill>
                <a:latin typeface="Abadi"/>
              </a:rPr>
              <a:t>Collaborative-filtering based Recommender System using Supervised learning</a:t>
            </a:r>
          </a:p>
          <a:p>
            <a:pPr>
              <a:lnSpc>
                <a:spcPct val="100000"/>
              </a:lnSpc>
              <a:spcBef>
                <a:spcPts val="1400"/>
              </a:spcBef>
            </a:pPr>
            <a:r>
              <a:rPr lang="en-US" sz="2000" dirty="0">
                <a:solidFill>
                  <a:schemeClr val="accent3">
                    <a:lumMod val="25000"/>
                  </a:schemeClr>
                </a:solidFill>
                <a:latin typeface="Abadi"/>
              </a:rPr>
              <a:t>Conclusion</a:t>
            </a:r>
          </a:p>
          <a:p>
            <a:pPr>
              <a:lnSpc>
                <a:spcPct val="100000"/>
              </a:lnSpc>
              <a:spcBef>
                <a:spcPts val="1400"/>
              </a:spcBef>
            </a:pPr>
            <a:r>
              <a:rPr lang="en-US" sz="20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502920"/>
            <a:ext cx="3419856" cy="1463040"/>
          </a:xfrm>
        </p:spPr>
        <p:txBody>
          <a:bodyPr vert="horz" lIns="91440" tIns="45720" rIns="91440" bIns="45720" rtlCol="0" anchor="ctr">
            <a:normAutofit fontScale="90000"/>
          </a:bodyPr>
          <a:lstStyle/>
          <a:p>
            <a:r>
              <a:rPr lang="en-US" sz="2300" kern="1200" dirty="0">
                <a:solidFill>
                  <a:schemeClr val="tx1"/>
                </a:solidFill>
                <a:latin typeface="+mj-lt"/>
                <a:ea typeface="+mj-ea"/>
                <a:cs typeface="+mj-cs"/>
              </a:rPr>
              <a:t>Compare the performance of collaborative-filtering models</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t>Visualization of the performance metric (such as RMSE) of different collaborative-filtering models built so far</a:t>
            </a:r>
          </a:p>
          <a:p>
            <a:pPr marL="0"/>
            <a:endParaRPr lang="en-US" sz="1900" dirty="0"/>
          </a:p>
        </p:txBody>
      </p:sp>
      <p:pic>
        <p:nvPicPr>
          <p:cNvPr id="7" name="Picture 6" descr="Chart, bar chart&#10;&#10;Description automatically generated">
            <a:extLst>
              <a:ext uri="{FF2B5EF4-FFF2-40B4-BE49-F238E27FC236}">
                <a16:creationId xmlns:a16="http://schemas.microsoft.com/office/drawing/2014/main" id="{06D6B3C2-C486-E743-B5AC-7F9E7AA2870B}"/>
              </a:ext>
            </a:extLst>
          </p:cNvPr>
          <p:cNvPicPr>
            <a:picLocks noChangeAspect="1"/>
          </p:cNvPicPr>
          <p:nvPr/>
        </p:nvPicPr>
        <p:blipFill>
          <a:blip r:embed="rId2"/>
          <a:stretch>
            <a:fillRect/>
          </a:stretch>
        </p:blipFill>
        <p:spPr>
          <a:xfrm>
            <a:off x="1221723" y="1965960"/>
            <a:ext cx="9748553" cy="4728050"/>
          </a:xfrm>
          <a:prstGeom prst="rect">
            <a:avLst/>
          </a:prstGeom>
        </p:spPr>
      </p:pic>
    </p:spTree>
    <p:extLst>
      <p:ext uri="{BB962C8B-B14F-4D97-AF65-F5344CB8AC3E}">
        <p14:creationId xmlns:p14="http://schemas.microsoft.com/office/powerpoint/2010/main" val="413013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F9A5-BC15-9C44-9AEA-93F5BAAA07AC}"/>
              </a:ext>
            </a:extLst>
          </p:cNvPr>
          <p:cNvSpPr>
            <a:spLocks noGrp="1"/>
          </p:cNvSpPr>
          <p:nvPr>
            <p:ph type="title"/>
          </p:nvPr>
        </p:nvSpPr>
        <p:spPr/>
        <p:txBody>
          <a:bodyPr/>
          <a:lstStyle/>
          <a:p>
            <a:r>
              <a:rPr lang="en-US" sz="4000" dirty="0">
                <a:solidFill>
                  <a:srgbClr val="0B49CB"/>
                </a:solidFill>
                <a:latin typeface="Abadi"/>
              </a:rPr>
              <a:t>Optional: Build a course recommender system app with Streamlit</a:t>
            </a:r>
          </a:p>
        </p:txBody>
      </p:sp>
      <p:sp>
        <p:nvSpPr>
          <p:cNvPr id="4" name="Content Placeholder 4">
            <a:extLst>
              <a:ext uri="{FF2B5EF4-FFF2-40B4-BE49-F238E27FC236}">
                <a16:creationId xmlns:a16="http://schemas.microsoft.com/office/drawing/2014/main" id="{F3C5989F-33DB-E341-8D2D-58919572AF85}"/>
              </a:ext>
            </a:extLst>
          </p:cNvPr>
          <p:cNvSpPr txBox="1">
            <a:spLocks/>
          </p:cNvSpPr>
          <p:nvPr/>
        </p:nvSpPr>
        <p:spPr>
          <a:xfrm>
            <a:off x="855663" y="1792289"/>
            <a:ext cx="4746647"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p:txBody>
      </p:sp>
      <p:sp>
        <p:nvSpPr>
          <p:cNvPr id="5" name="Content Placeholder 4">
            <a:extLst>
              <a:ext uri="{FF2B5EF4-FFF2-40B4-BE49-F238E27FC236}">
                <a16:creationId xmlns:a16="http://schemas.microsoft.com/office/drawing/2014/main" id="{1A009626-4E30-F64B-B251-6A848BDAB6FC}"/>
              </a:ext>
            </a:extLst>
          </p:cNvPr>
          <p:cNvSpPr txBox="1">
            <a:spLocks/>
          </p:cNvSpPr>
          <p:nvPr/>
        </p:nvSpPr>
        <p:spPr>
          <a:xfrm>
            <a:off x="6694187" y="1792289"/>
            <a:ext cx="4659613"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p:txBody>
      </p:sp>
      <p:pic>
        <p:nvPicPr>
          <p:cNvPr id="6" name="Picture 5">
            <a:extLst>
              <a:ext uri="{FF2B5EF4-FFF2-40B4-BE49-F238E27FC236}">
                <a16:creationId xmlns:a16="http://schemas.microsoft.com/office/drawing/2014/main" id="{86424359-BD3D-5E00-E054-E3FEF0F0765B}"/>
              </a:ext>
            </a:extLst>
          </p:cNvPr>
          <p:cNvPicPr>
            <a:picLocks noChangeAspect="1"/>
          </p:cNvPicPr>
          <p:nvPr/>
        </p:nvPicPr>
        <p:blipFill>
          <a:blip r:embed="rId2"/>
          <a:stretch>
            <a:fillRect/>
          </a:stretch>
        </p:blipFill>
        <p:spPr>
          <a:xfrm>
            <a:off x="838200" y="2052336"/>
            <a:ext cx="4659613" cy="3491652"/>
          </a:xfrm>
          <a:prstGeom prst="rect">
            <a:avLst/>
          </a:prstGeom>
        </p:spPr>
      </p:pic>
      <p:pic>
        <p:nvPicPr>
          <p:cNvPr id="11" name="Picture 10">
            <a:extLst>
              <a:ext uri="{FF2B5EF4-FFF2-40B4-BE49-F238E27FC236}">
                <a16:creationId xmlns:a16="http://schemas.microsoft.com/office/drawing/2014/main" id="{DFC9806A-5C03-8ECB-B1E1-3ED121852004}"/>
              </a:ext>
            </a:extLst>
          </p:cNvPr>
          <p:cNvPicPr>
            <a:picLocks noChangeAspect="1"/>
          </p:cNvPicPr>
          <p:nvPr/>
        </p:nvPicPr>
        <p:blipFill>
          <a:blip r:embed="rId3"/>
          <a:stretch>
            <a:fillRect/>
          </a:stretch>
        </p:blipFill>
        <p:spPr>
          <a:xfrm>
            <a:off x="6676723" y="2024678"/>
            <a:ext cx="4659613" cy="3546967"/>
          </a:xfrm>
          <a:prstGeom prst="rect">
            <a:avLst/>
          </a:prstGeom>
        </p:spPr>
      </p:pic>
    </p:spTree>
    <p:extLst>
      <p:ext uri="{BB962C8B-B14F-4D97-AF65-F5344CB8AC3E}">
        <p14:creationId xmlns:p14="http://schemas.microsoft.com/office/powerpoint/2010/main" val="2570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396573" y="320675"/>
            <a:ext cx="114074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graphicFrame>
        <p:nvGraphicFramePr>
          <p:cNvPr id="11" name="Content Placeholder 3">
            <a:extLst>
              <a:ext uri="{FF2B5EF4-FFF2-40B4-BE49-F238E27FC236}">
                <a16:creationId xmlns:a16="http://schemas.microsoft.com/office/drawing/2014/main" id="{3882AD66-9EFF-0F68-19B6-9E5B61EA4B5B}"/>
              </a:ext>
            </a:extLst>
          </p:cNvPr>
          <p:cNvGraphicFramePr>
            <a:graphicFrameLocks noGrp="1"/>
          </p:cNvGraphicFramePr>
          <p:nvPr>
            <p:ph sz="half" idx="4294967295"/>
            <p:extLst>
              <p:ext uri="{D42A27DB-BD31-4B8C-83A1-F6EECF244321}">
                <p14:modId xmlns:p14="http://schemas.microsoft.com/office/powerpoint/2010/main" val="3481515432"/>
              </p:ext>
            </p:extLst>
          </p:nvPr>
        </p:nvGraphicFramePr>
        <p:xfrm>
          <a:off x="784225" y="1825625"/>
          <a:ext cx="114077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IBM Machine Learning Professional Certificate</a:t>
            </a:r>
            <a:br>
              <a:rPr lang="en-GB" sz="2400" dirty="0">
                <a:solidFill>
                  <a:schemeClr val="accent3">
                    <a:lumMod val="25000"/>
                  </a:schemeClr>
                </a:solidFill>
                <a:latin typeface="Abadi" panose="020B0604020104020204" pitchFamily="34" charset="0"/>
              </a:rPr>
            </a:br>
            <a:r>
              <a:rPr lang="en-GB" sz="2400" dirty="0">
                <a:solidFill>
                  <a:schemeClr val="accent3">
                    <a:lumMod val="25000"/>
                  </a:schemeClr>
                </a:solidFill>
                <a:latin typeface="Abadi" panose="020B0604020104020204" pitchFamily="34" charset="0"/>
                <a:hlinkClick r:id="rId4"/>
              </a:rPr>
              <a:t>https://www.coursera.org/professional-certificates/ibm-machine-learning</a:t>
            </a:r>
            <a:r>
              <a:rPr lang="en-GB" sz="2400" dirty="0">
                <a:solidFill>
                  <a:schemeClr val="accent3">
                    <a:lumMod val="25000"/>
                  </a:schemeClr>
                </a:solidFill>
                <a:latin typeface="Abadi" panose="020B0604020104020204" pitchFamily="34" charset="0"/>
              </a:rPr>
              <a:t> </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My </a:t>
            </a:r>
            <a:r>
              <a:rPr lang="en-US" sz="2400" dirty="0" err="1">
                <a:solidFill>
                  <a:schemeClr val="accent3">
                    <a:lumMod val="25000"/>
                  </a:schemeClr>
                </a:solidFill>
                <a:latin typeface="Abadi" panose="020B0604020104020204" pitchFamily="34" charset="0"/>
              </a:rPr>
              <a:t>Github</a:t>
            </a: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hlinkClick r:id="rId5"/>
              </a:rPr>
              <a:t>https://github.com/mboccenti/Recommender_system_project</a:t>
            </a:r>
            <a:r>
              <a:rPr lang="en-US" sz="24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9284"/>
            <a:ext cx="10530114" cy="4543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200" dirty="0">
                <a:solidFill>
                  <a:schemeClr val="accent3">
                    <a:lumMod val="25000"/>
                  </a:schemeClr>
                </a:solidFill>
                <a:latin typeface="Abadi" panose="020B0604020104020204" pitchFamily="34" charset="0"/>
              </a:rPr>
              <a:t>Project background and context</a:t>
            </a:r>
          </a:p>
          <a:p>
            <a:pPr marL="0" indent="0">
              <a:lnSpc>
                <a:spcPct val="120000"/>
              </a:lnSpc>
              <a:spcBef>
                <a:spcPts val="1400"/>
              </a:spcBef>
              <a:buNone/>
            </a:pPr>
            <a:r>
              <a:rPr lang="en-GB" sz="2000" dirty="0">
                <a:solidFill>
                  <a:schemeClr val="accent3">
                    <a:lumMod val="25000"/>
                  </a:schemeClr>
                </a:solidFill>
                <a:latin typeface="Abadi" panose="020B0604020104020204" pitchFamily="34" charset="0"/>
              </a:rPr>
              <a:t>In AI Training Room, learners from all over the world can learn various technologies such as Machine Learning, AI, Data Science, Cloud, and App development. The company's rapid growth has increased the number of courses and learners, which makes it harder for learners to find new interesting courses and create a personalized learning path. Thus, this project aims to build a recommender system that helps learners discover new courses that match their interests and better pave their learning paths.</a:t>
            </a:r>
          </a:p>
          <a:p>
            <a:pPr>
              <a:spcBef>
                <a:spcPts val="1400"/>
              </a:spcBef>
            </a:pPr>
            <a:endParaRPr lang="en-GB" sz="2000" dirty="0">
              <a:solidFill>
                <a:schemeClr val="accent3">
                  <a:lumMod val="25000"/>
                </a:schemeClr>
              </a:solidFill>
              <a:latin typeface="Abadi" panose="020B0604020104020204" pitchFamily="34" charset="0"/>
            </a:endParaRPr>
          </a:p>
          <a:p>
            <a:pPr marL="0" indent="0">
              <a:spcBef>
                <a:spcPts val="1400"/>
              </a:spcBef>
              <a:buNone/>
            </a:pPr>
            <a:r>
              <a:rPr lang="en-GB" sz="2200" dirty="0">
                <a:solidFill>
                  <a:schemeClr val="accent3">
                    <a:lumMod val="25000"/>
                  </a:schemeClr>
                </a:solidFill>
                <a:latin typeface="Abadi" panose="020B0604020104020204" pitchFamily="34" charset="0"/>
              </a:rPr>
              <a:t>Problem states and hypotheses</a:t>
            </a:r>
          </a:p>
          <a:p>
            <a:pPr marL="0" indent="0">
              <a:lnSpc>
                <a:spcPct val="110000"/>
              </a:lnSpc>
              <a:spcBef>
                <a:spcPts val="1400"/>
              </a:spcBef>
              <a:buNone/>
            </a:pPr>
            <a:r>
              <a:rPr lang="en-GB" sz="2000" dirty="0">
                <a:solidFill>
                  <a:schemeClr val="accent3">
                    <a:lumMod val="25000"/>
                  </a:schemeClr>
                </a:solidFill>
                <a:latin typeface="Abadi" panose="020B0604020104020204" pitchFamily="34" charset="0"/>
              </a:rPr>
              <a:t>The main problem addressed in this project is the difficulty for learners to discover new courses that fit their interests and to create a personalized learning path due to the increasing number of courses and learners. Our hypothesis is that building a personalized recommender system based on course content and learners' previous interactions with courses can help learners discover new courses of interest and facilitate their learning paths. We will explore and compare various unsupervised and supervised machine learning models to find the best performing model for this task.</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Exploratory Data Analysis</a:t>
            </a:r>
            <a:endParaRPr lang="en-US" dirty="0"/>
          </a:p>
        </p:txBody>
      </p:sp>
      <p:pic>
        <p:nvPicPr>
          <p:cNvPr id="36" name="Graphic 35">
            <a:extLst>
              <a:ext uri="{FF2B5EF4-FFF2-40B4-BE49-F238E27FC236}">
                <a16:creationId xmlns:a16="http://schemas.microsoft.com/office/drawing/2014/main" id="{693C86CF-B31B-4549-BA68-C5C2DB474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3055" y="5553777"/>
            <a:ext cx="1028790" cy="1028790"/>
          </a:xfrm>
          <a:prstGeom prst="rect">
            <a:avLst/>
          </a:prstGeom>
        </p:spPr>
      </p:pic>
    </p:spTree>
    <p:extLst>
      <p:ext uri="{BB962C8B-B14F-4D97-AF65-F5344CB8AC3E}">
        <p14:creationId xmlns:p14="http://schemas.microsoft.com/office/powerpoint/2010/main" val="360883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Course counts per genre</a:t>
            </a:r>
            <a:endParaRPr lang="en-US" kern="1200" dirty="0">
              <a:solidFill>
                <a:schemeClr val="tx1"/>
              </a:solidFill>
              <a:latin typeface="+mj-lt"/>
              <a:ea typeface="+mj-ea"/>
              <a:cs typeface="+mj-cs"/>
            </a:endParaRPr>
          </a:p>
        </p:txBody>
      </p:sp>
      <p:pic>
        <p:nvPicPr>
          <p:cNvPr id="1030" name="Picture 6">
            <a:extLst>
              <a:ext uri="{FF2B5EF4-FFF2-40B4-BE49-F238E27FC236}">
                <a16:creationId xmlns:a16="http://schemas.microsoft.com/office/drawing/2014/main" id="{0BB4308D-34A7-6538-B426-612756FA57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72298" y="807593"/>
            <a:ext cx="5486458" cy="5239568"/>
          </a:xfrm>
          <a:prstGeom prst="rect">
            <a:avLst/>
          </a:prstGeom>
          <a:noFill/>
          <a:effectLst/>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7D0D81A-97C3-2803-4E1F-BA91F55F45FE}"/>
              </a:ext>
            </a:extLst>
          </p:cNvPr>
          <p:cNvGraphicFramePr>
            <a:graphicFrameLocks noGrp="1"/>
          </p:cNvGraphicFramePr>
          <p:nvPr>
            <p:extLst>
              <p:ext uri="{D42A27DB-BD31-4B8C-83A1-F6EECF244321}">
                <p14:modId xmlns:p14="http://schemas.microsoft.com/office/powerpoint/2010/main" val="3121899342"/>
              </p:ext>
            </p:extLst>
          </p:nvPr>
        </p:nvGraphicFramePr>
        <p:xfrm>
          <a:off x="648929" y="2099342"/>
          <a:ext cx="3505494" cy="4351335"/>
        </p:xfrm>
        <a:graphic>
          <a:graphicData uri="http://schemas.openxmlformats.org/drawingml/2006/table">
            <a:tbl>
              <a:tblPr/>
              <a:tblGrid>
                <a:gridCol w="2056803">
                  <a:extLst>
                    <a:ext uri="{9D8B030D-6E8A-4147-A177-3AD203B41FA5}">
                      <a16:colId xmlns:a16="http://schemas.microsoft.com/office/drawing/2014/main" val="800735949"/>
                    </a:ext>
                  </a:extLst>
                </a:gridCol>
                <a:gridCol w="1448691">
                  <a:extLst>
                    <a:ext uri="{9D8B030D-6E8A-4147-A177-3AD203B41FA5}">
                      <a16:colId xmlns:a16="http://schemas.microsoft.com/office/drawing/2014/main" val="3312485582"/>
                    </a:ext>
                  </a:extLst>
                </a:gridCol>
              </a:tblGrid>
              <a:tr h="290089">
                <a:tc>
                  <a:txBody>
                    <a:bodyPr/>
                    <a:lstStyle/>
                    <a:p>
                      <a:pPr algn="r" fontAlgn="ctr"/>
                      <a:r>
                        <a:rPr lang="en-GB" sz="1400" b="1" dirty="0">
                          <a:effectLst/>
                        </a:rPr>
                        <a:t>G</a:t>
                      </a:r>
                      <a:r>
                        <a:rPr lang="en-US" sz="1400" b="1" dirty="0">
                          <a:effectLst/>
                        </a:rPr>
                        <a:t>enre</a:t>
                      </a:r>
                    </a:p>
                  </a:txBody>
                  <a:tcPr marL="72522" marR="72522" marT="36261" marB="36261" anchor="ctr">
                    <a:lnL>
                      <a:noFill/>
                    </a:lnL>
                    <a:lnR>
                      <a:noFill/>
                    </a:lnR>
                    <a:lnT>
                      <a:noFill/>
                    </a:lnT>
                    <a:lnB>
                      <a:noFill/>
                    </a:lnB>
                    <a:solidFill>
                      <a:srgbClr val="FFFFFF"/>
                    </a:solidFill>
                  </a:tcPr>
                </a:tc>
                <a:tc>
                  <a:txBody>
                    <a:bodyPr/>
                    <a:lstStyle/>
                    <a:p>
                      <a:pPr algn="ctr"/>
                      <a:r>
                        <a:rPr lang="en-GB" sz="1400" b="1" dirty="0"/>
                        <a:t>Count</a:t>
                      </a:r>
                      <a:endParaRPr lang="en-US" sz="1400" b="1" dirty="0"/>
                    </a:p>
                  </a:txBody>
                  <a:tcPr marL="72522" marR="72522" marT="36261" marB="36261">
                    <a:lnL>
                      <a:noFill/>
                    </a:lnL>
                  </a:tcPr>
                </a:tc>
                <a:extLst>
                  <a:ext uri="{0D108BD9-81ED-4DB2-BD59-A6C34878D82A}">
                    <a16:rowId xmlns:a16="http://schemas.microsoft.com/office/drawing/2014/main" val="327023043"/>
                  </a:ext>
                </a:extLst>
              </a:tr>
              <a:tr h="290089">
                <a:tc>
                  <a:txBody>
                    <a:bodyPr/>
                    <a:lstStyle/>
                    <a:p>
                      <a:pPr algn="r" fontAlgn="ctr"/>
                      <a:r>
                        <a:rPr lang="en-US" sz="1400">
                          <a:effectLst/>
                        </a:rPr>
                        <a:t>BackendDev</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78</a:t>
                      </a:r>
                    </a:p>
                  </a:txBody>
                  <a:tcPr marL="72522" marR="72522" marT="36261" marB="36261" anchor="ctr">
                    <a:lnL>
                      <a:noFill/>
                    </a:lnL>
                    <a:lnR>
                      <a:noFill/>
                    </a:lnR>
                    <a:lnB>
                      <a:noFill/>
                    </a:lnB>
                    <a:solidFill>
                      <a:srgbClr val="F5F5F5"/>
                    </a:solidFill>
                  </a:tcPr>
                </a:tc>
                <a:extLst>
                  <a:ext uri="{0D108BD9-81ED-4DB2-BD59-A6C34878D82A}">
                    <a16:rowId xmlns:a16="http://schemas.microsoft.com/office/drawing/2014/main" val="2718527438"/>
                  </a:ext>
                </a:extLst>
              </a:tr>
              <a:tr h="290089">
                <a:tc>
                  <a:txBody>
                    <a:bodyPr/>
                    <a:lstStyle/>
                    <a:p>
                      <a:pPr algn="r" fontAlgn="ctr"/>
                      <a:r>
                        <a:rPr lang="en-US" sz="1400">
                          <a:effectLst/>
                        </a:rPr>
                        <a:t>MachineLearning</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69</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823610765"/>
                  </a:ext>
                </a:extLst>
              </a:tr>
              <a:tr h="290089">
                <a:tc>
                  <a:txBody>
                    <a:bodyPr/>
                    <a:lstStyle/>
                    <a:p>
                      <a:pPr algn="r" fontAlgn="ctr"/>
                      <a:r>
                        <a:rPr lang="en-US" sz="1400">
                          <a:effectLst/>
                        </a:rPr>
                        <a:t>Database</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60</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2935625795"/>
                  </a:ext>
                </a:extLst>
              </a:tr>
              <a:tr h="290089">
                <a:tc>
                  <a:txBody>
                    <a:bodyPr/>
                    <a:lstStyle/>
                    <a:p>
                      <a:pPr algn="r" fontAlgn="ctr"/>
                      <a:r>
                        <a:rPr lang="en-US" sz="1400">
                          <a:effectLst/>
                        </a:rPr>
                        <a:t>DataAnalysis</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56</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1407676243"/>
                  </a:ext>
                </a:extLst>
              </a:tr>
              <a:tr h="290089">
                <a:tc>
                  <a:txBody>
                    <a:bodyPr/>
                    <a:lstStyle/>
                    <a:p>
                      <a:pPr algn="r" fontAlgn="ctr"/>
                      <a:r>
                        <a:rPr lang="en-US" sz="1400">
                          <a:effectLst/>
                        </a:rPr>
                        <a:t>DataScience</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38</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651818903"/>
                  </a:ext>
                </a:extLst>
              </a:tr>
              <a:tr h="290089">
                <a:tc>
                  <a:txBody>
                    <a:bodyPr/>
                    <a:lstStyle/>
                    <a:p>
                      <a:pPr algn="r" fontAlgn="ctr"/>
                      <a:r>
                        <a:rPr lang="en-US" sz="1400">
                          <a:effectLst/>
                        </a:rPr>
                        <a:t>CloudComputing</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37</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4214061939"/>
                  </a:ext>
                </a:extLst>
              </a:tr>
              <a:tr h="290089">
                <a:tc>
                  <a:txBody>
                    <a:bodyPr/>
                    <a:lstStyle/>
                    <a:p>
                      <a:pPr algn="r" fontAlgn="ctr"/>
                      <a:r>
                        <a:rPr lang="en-US" sz="1400">
                          <a:effectLst/>
                        </a:rPr>
                        <a:t>BigData</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36</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514384287"/>
                  </a:ext>
                </a:extLst>
              </a:tr>
              <a:tr h="290089">
                <a:tc>
                  <a:txBody>
                    <a:bodyPr/>
                    <a:lstStyle/>
                    <a:p>
                      <a:pPr algn="r" fontAlgn="ctr"/>
                      <a:r>
                        <a:rPr lang="en-US" sz="1400" dirty="0">
                          <a:effectLst/>
                        </a:rPr>
                        <a:t>Python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28</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3443766395"/>
                  </a:ext>
                </a:extLst>
              </a:tr>
              <a:tr h="290089">
                <a:tc>
                  <a:txBody>
                    <a:bodyPr/>
                    <a:lstStyle/>
                    <a:p>
                      <a:pPr algn="r" fontAlgn="ctr"/>
                      <a:r>
                        <a:rPr lang="en-US" sz="1400" dirty="0" err="1">
                          <a:effectLst/>
                        </a:rPr>
                        <a:t>FrontendDev</a:t>
                      </a:r>
                      <a:endParaRPr lang="en-US" sz="1400" dirty="0">
                        <a:effectLst/>
                      </a:endParaRP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19</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50410680"/>
                  </a:ext>
                </a:extLst>
              </a:tr>
              <a:tr h="290089">
                <a:tc>
                  <a:txBody>
                    <a:bodyPr/>
                    <a:lstStyle/>
                    <a:p>
                      <a:pPr algn="r" fontAlgn="ctr"/>
                      <a:r>
                        <a:rPr lang="en-US" sz="1400">
                          <a:effectLst/>
                        </a:rPr>
                        <a:t>Containers</a:t>
                      </a:r>
                    </a:p>
                  </a:txBody>
                  <a:tcPr marL="72522" marR="72522" marT="36261" marB="36261" anchor="ctr">
                    <a:lnL>
                      <a:noFill/>
                    </a:lnL>
                    <a:lnR>
                      <a:noFill/>
                    </a:lnR>
                    <a:lnT>
                      <a:noFill/>
                    </a:lnT>
                    <a:lnB>
                      <a:noFill/>
                    </a:lnB>
                    <a:solidFill>
                      <a:srgbClr val="FFFFFF"/>
                    </a:solidFill>
                  </a:tcPr>
                </a:tc>
                <a:tc>
                  <a:txBody>
                    <a:bodyPr/>
                    <a:lstStyle/>
                    <a:p>
                      <a:pPr algn="ctr" fontAlgn="ctr"/>
                      <a:r>
                        <a:rPr lang="en-US" sz="1400">
                          <a:effectLst/>
                        </a:rPr>
                        <a:t>17</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592671072"/>
                  </a:ext>
                </a:extLst>
              </a:tr>
              <a:tr h="290089">
                <a:tc>
                  <a:txBody>
                    <a:bodyPr/>
                    <a:lstStyle/>
                    <a:p>
                      <a:pPr algn="r" fontAlgn="ctr"/>
                      <a:r>
                        <a:rPr lang="en-US" sz="1400">
                          <a:effectLst/>
                        </a:rPr>
                        <a:t>R</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17</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2919823412"/>
                  </a:ext>
                </a:extLst>
              </a:tr>
              <a:tr h="290089">
                <a:tc>
                  <a:txBody>
                    <a:bodyPr/>
                    <a:lstStyle/>
                    <a:p>
                      <a:pPr algn="r" fontAlgn="ctr"/>
                      <a:r>
                        <a:rPr lang="en-US" sz="1400">
                          <a:effectLst/>
                        </a:rPr>
                        <a:t>ComputerVision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10</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3217950277"/>
                  </a:ext>
                </a:extLst>
              </a:tr>
              <a:tr h="290089">
                <a:tc>
                  <a:txBody>
                    <a:bodyPr/>
                    <a:lstStyle/>
                    <a:p>
                      <a:pPr algn="r" fontAlgn="ctr"/>
                      <a:r>
                        <a:rPr lang="en-US" sz="1400">
                          <a:effectLst/>
                        </a:rPr>
                        <a:t>Chatbot</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4</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1332706637"/>
                  </a:ext>
                </a:extLst>
              </a:tr>
              <a:tr h="290089">
                <a:tc>
                  <a:txBody>
                    <a:bodyPr/>
                    <a:lstStyle/>
                    <a:p>
                      <a:pPr algn="r" fontAlgn="ctr"/>
                      <a:r>
                        <a:rPr lang="en-US" sz="1400" dirty="0">
                          <a:effectLst/>
                        </a:rPr>
                        <a:t>Blockchain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4</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2657487736"/>
                  </a:ext>
                </a:extLst>
              </a:tr>
            </a:tbl>
          </a:graphicData>
        </a:graphic>
      </p:graphicFrame>
    </p:spTree>
    <p:extLst>
      <p:ext uri="{BB962C8B-B14F-4D97-AF65-F5344CB8AC3E}">
        <p14:creationId xmlns:p14="http://schemas.microsoft.com/office/powerpoint/2010/main" val="2765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Course enrollment distribution</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48930" y="24384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dirty="0"/>
              <a:t>We have 233306 enrollments</a:t>
            </a:r>
          </a:p>
          <a:p>
            <a:pPr marL="0" indent="0">
              <a:buNone/>
            </a:pPr>
            <a:endParaRPr lang="en-US" sz="2400" dirty="0"/>
          </a:p>
          <a:p>
            <a:pPr marL="0"/>
            <a:r>
              <a:rPr lang="en-GB" sz="2400" dirty="0"/>
              <a:t>The histogram shows the enrolment distributions, e.g., how many users rated just 1 item or how many rated 10 items, etc.</a:t>
            </a:r>
            <a:endParaRPr lang="en-US" sz="2400" dirty="0"/>
          </a:p>
          <a:p>
            <a:endParaRPr lang="en-US" sz="2400" dirty="0"/>
          </a:p>
        </p:txBody>
      </p:sp>
      <p:pic>
        <p:nvPicPr>
          <p:cNvPr id="2050" name="Picture 2" descr="Chart, histogram&#10;&#10;Description automatically generated">
            <a:extLst>
              <a:ext uri="{FF2B5EF4-FFF2-40B4-BE49-F238E27FC236}">
                <a16:creationId xmlns:a16="http://schemas.microsoft.com/office/drawing/2014/main" id="{52D13A56-FF58-04A8-2BF6-0ACCFFF151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804997"/>
            <a:ext cx="4475531" cy="32447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20 most popular courses</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48931" y="2438400"/>
            <a:ext cx="3505494" cy="37854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000" dirty="0"/>
              <a:t>Used Pandas </a:t>
            </a:r>
            <a:r>
              <a:rPr lang="en-GB" sz="2000" dirty="0" err="1"/>
              <a:t>groupby</a:t>
            </a:r>
            <a:r>
              <a:rPr lang="en-GB" sz="2000" dirty="0"/>
              <a:t>() and size() methods on the item column to aggregate the rating count for each item, then use the </a:t>
            </a:r>
            <a:r>
              <a:rPr lang="en-GB" sz="2000" dirty="0" err="1"/>
              <a:t>sort_values</a:t>
            </a:r>
            <a:r>
              <a:rPr lang="en-GB" sz="2000" dirty="0"/>
              <a:t>() method to sort the course </a:t>
            </a:r>
            <a:r>
              <a:rPr lang="en-GB" sz="2000" dirty="0" err="1"/>
              <a:t>enrollment</a:t>
            </a:r>
            <a:r>
              <a:rPr lang="en-GB" sz="2000" dirty="0"/>
              <a:t> count, and use the slice method to get the top 20 courses.</a:t>
            </a:r>
            <a:endParaRPr lang="en-US" sz="2000" dirty="0"/>
          </a:p>
          <a:p>
            <a:endParaRPr lang="en-US" sz="2000" dirty="0"/>
          </a:p>
        </p:txBody>
      </p:sp>
      <p:graphicFrame>
        <p:nvGraphicFramePr>
          <p:cNvPr id="5" name="Table 4">
            <a:extLst>
              <a:ext uri="{FF2B5EF4-FFF2-40B4-BE49-F238E27FC236}">
                <a16:creationId xmlns:a16="http://schemas.microsoft.com/office/drawing/2014/main" id="{F873799D-F1FC-AFF4-2557-3C751E1C0B57}"/>
              </a:ext>
            </a:extLst>
          </p:cNvPr>
          <p:cNvGraphicFramePr>
            <a:graphicFrameLocks noGrp="1"/>
          </p:cNvGraphicFramePr>
          <p:nvPr>
            <p:extLst>
              <p:ext uri="{D42A27DB-BD31-4B8C-83A1-F6EECF244321}">
                <p14:modId xmlns:p14="http://schemas.microsoft.com/office/powerpoint/2010/main" val="3817335816"/>
              </p:ext>
            </p:extLst>
          </p:nvPr>
        </p:nvGraphicFramePr>
        <p:xfrm>
          <a:off x="5405861" y="885777"/>
          <a:ext cx="6010114" cy="5083202"/>
        </p:xfrm>
        <a:graphic>
          <a:graphicData uri="http://schemas.openxmlformats.org/drawingml/2006/table">
            <a:tbl>
              <a:tblPr firstRow="1" bandRow="1">
                <a:noFill/>
              </a:tblPr>
              <a:tblGrid>
                <a:gridCol w="1241620">
                  <a:extLst>
                    <a:ext uri="{9D8B030D-6E8A-4147-A177-3AD203B41FA5}">
                      <a16:colId xmlns:a16="http://schemas.microsoft.com/office/drawing/2014/main" val="3424652213"/>
                    </a:ext>
                  </a:extLst>
                </a:gridCol>
                <a:gridCol w="1112499">
                  <a:extLst>
                    <a:ext uri="{9D8B030D-6E8A-4147-A177-3AD203B41FA5}">
                      <a16:colId xmlns:a16="http://schemas.microsoft.com/office/drawing/2014/main" val="3602867609"/>
                    </a:ext>
                  </a:extLst>
                </a:gridCol>
                <a:gridCol w="3655995">
                  <a:extLst>
                    <a:ext uri="{9D8B030D-6E8A-4147-A177-3AD203B41FA5}">
                      <a16:colId xmlns:a16="http://schemas.microsoft.com/office/drawing/2014/main" val="1654664728"/>
                    </a:ext>
                  </a:extLst>
                </a:gridCol>
              </a:tblGrid>
              <a:tr h="247782">
                <a:tc>
                  <a:txBody>
                    <a:bodyPr/>
                    <a:lstStyle/>
                    <a:p>
                      <a:pPr algn="r" fontAlgn="ctr"/>
                      <a:r>
                        <a:rPr lang="en-US" sz="700" b="1" cap="all" spc="60" dirty="0">
                          <a:solidFill>
                            <a:schemeClr val="tx1"/>
                          </a:solidFill>
                          <a:effectLst/>
                        </a:rPr>
                        <a:t>ID</a:t>
                      </a: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tc>
                  <a:txBody>
                    <a:bodyPr/>
                    <a:lstStyle/>
                    <a:p>
                      <a:pPr algn="r" fontAlgn="ctr"/>
                      <a:r>
                        <a:rPr lang="en-US" sz="700" b="1" cap="all" spc="60" dirty="0">
                          <a:solidFill>
                            <a:schemeClr val="tx1"/>
                          </a:solidFill>
                          <a:effectLst/>
                        </a:rPr>
                        <a:t>Enrolls</a:t>
                      </a: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tc>
                  <a:txBody>
                    <a:bodyPr/>
                    <a:lstStyle/>
                    <a:p>
                      <a:pPr algn="r"/>
                      <a:r>
                        <a:rPr lang="en-GB" sz="700" b="1" cap="all" spc="60" dirty="0">
                          <a:solidFill>
                            <a:schemeClr val="tx1"/>
                          </a:solidFill>
                        </a:rPr>
                        <a:t>TITLE</a:t>
                      </a:r>
                      <a:endParaRPr lang="en-US" sz="700" b="1" cap="all" spc="60" dirty="0">
                        <a:solidFill>
                          <a:schemeClr val="tx1"/>
                        </a:solidFill>
                      </a:endParaRP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extLst>
                  <a:ext uri="{0D108BD9-81ED-4DB2-BD59-A6C34878D82A}">
                    <a16:rowId xmlns:a16="http://schemas.microsoft.com/office/drawing/2014/main" val="1701021982"/>
                  </a:ext>
                </a:extLst>
              </a:tr>
              <a:tr h="241771">
                <a:tc>
                  <a:txBody>
                    <a:bodyPr/>
                    <a:lstStyle/>
                    <a:p>
                      <a:pPr algn="r" fontAlgn="ctr"/>
                      <a:r>
                        <a:rPr lang="en-US" sz="1000" cap="none" spc="0">
                          <a:solidFill>
                            <a:schemeClr val="tx1"/>
                          </a:solidFill>
                          <a:effectLst/>
                        </a:rPr>
                        <a:t>DS0301EN</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tc>
                  <a:txBody>
                    <a:bodyPr/>
                    <a:lstStyle/>
                    <a:p>
                      <a:pPr algn="r" fontAlgn="ctr"/>
                      <a:r>
                        <a:rPr lang="en-US" sz="1000" cap="none" spc="0">
                          <a:solidFill>
                            <a:schemeClr val="tx1"/>
                          </a:solidFill>
                          <a:effectLst/>
                        </a:rPr>
                        <a:t>3624</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tc>
                  <a:txBody>
                    <a:bodyPr/>
                    <a:lstStyle/>
                    <a:p>
                      <a:pPr algn="r" fontAlgn="ctr"/>
                      <a:r>
                        <a:rPr lang="en-US" sz="1000" cap="none" spc="0">
                          <a:solidFill>
                            <a:schemeClr val="tx1"/>
                          </a:solidFill>
                          <a:effectLst/>
                        </a:rPr>
                        <a:t>data privacy fundamentals</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4643571"/>
                  </a:ext>
                </a:extLst>
              </a:tr>
              <a:tr h="241771">
                <a:tc>
                  <a:txBody>
                    <a:bodyPr/>
                    <a:lstStyle/>
                    <a:p>
                      <a:pPr algn="r" fontAlgn="ctr"/>
                      <a:r>
                        <a:rPr lang="en-US" sz="1000" cap="none" spc="0">
                          <a:solidFill>
                            <a:schemeClr val="tx1"/>
                          </a:solidFill>
                          <a:effectLst/>
                        </a:rPr>
                        <a:t>BD0115EN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3670</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mapreduce and yarn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1573389"/>
                  </a:ext>
                </a:extLst>
              </a:tr>
              <a:tr h="241771">
                <a:tc>
                  <a:txBody>
                    <a:bodyPr/>
                    <a:lstStyle/>
                    <a:p>
                      <a:pPr algn="r" fontAlgn="ctr"/>
                      <a:r>
                        <a:rPr lang="en-US" sz="1000" cap="none" spc="0">
                          <a:solidFill>
                            <a:schemeClr val="tx1"/>
                          </a:solidFill>
                          <a:effectLst/>
                        </a:rPr>
                        <a:t>DB0101EN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dirty="0">
                          <a:solidFill>
                            <a:schemeClr val="tx1"/>
                          </a:solidFill>
                          <a:effectLst/>
                        </a:rPr>
                        <a:t>3697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GB" sz="1000" cap="none" spc="0">
                          <a:solidFill>
                            <a:schemeClr val="tx1"/>
                          </a:solidFill>
                          <a:effectLst/>
                        </a:rPr>
                        <a:t>sql and relational databases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880362"/>
                  </a:ext>
                </a:extLst>
              </a:tr>
              <a:tr h="241771">
                <a:tc>
                  <a:txBody>
                    <a:bodyPr/>
                    <a:lstStyle/>
                    <a:p>
                      <a:pPr algn="r" fontAlgn="ctr"/>
                      <a:r>
                        <a:rPr lang="en-US" sz="1000" cap="none" spc="0">
                          <a:solidFill>
                            <a:schemeClr val="tx1"/>
                          </a:solidFill>
                          <a:effectLst/>
                        </a:rPr>
                        <a:t>CO0101EN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4480</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GB" sz="1000" cap="none" spc="0">
                          <a:solidFill>
                            <a:schemeClr val="tx1"/>
                          </a:solidFill>
                          <a:effectLst/>
                        </a:rPr>
                        <a:t>docker essentials a developer introduction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79813409"/>
                  </a:ext>
                </a:extLst>
              </a:tr>
              <a:tr h="241771">
                <a:tc>
                  <a:txBody>
                    <a:bodyPr/>
                    <a:lstStyle/>
                    <a:p>
                      <a:pPr algn="r" fontAlgn="ctr"/>
                      <a:r>
                        <a:rPr lang="en-US" sz="1000" cap="none" spc="0">
                          <a:solidFill>
                            <a:schemeClr val="tx1"/>
                          </a:solidFill>
                          <a:effectLst/>
                        </a:rPr>
                        <a:t>CC0101EN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4983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introduction to cloud</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63232689"/>
                  </a:ext>
                </a:extLst>
              </a:tr>
              <a:tr h="241771">
                <a:tc>
                  <a:txBody>
                    <a:bodyPr/>
                    <a:lstStyle/>
                    <a:p>
                      <a:pPr algn="r" fontAlgn="ctr"/>
                      <a:r>
                        <a:rPr lang="en-US" sz="1000" cap="none" spc="0">
                          <a:solidFill>
                            <a:schemeClr val="tx1"/>
                          </a:solidFill>
                          <a:effectLst/>
                        </a:rPr>
                        <a:t>ST0101EN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5015</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dirty="0">
                          <a:solidFill>
                            <a:schemeClr val="tx1"/>
                          </a:solidFill>
                          <a:effectLst/>
                        </a:rPr>
                        <a:t>statistics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03714339"/>
                  </a:ext>
                </a:extLst>
              </a:tr>
              <a:tr h="241771">
                <a:tc>
                  <a:txBody>
                    <a:bodyPr/>
                    <a:lstStyle/>
                    <a:p>
                      <a:pPr algn="r" fontAlgn="ctr"/>
                      <a:r>
                        <a:rPr lang="en-US" sz="1000" cap="none" spc="0">
                          <a:solidFill>
                            <a:schemeClr val="tx1"/>
                          </a:solidFill>
                          <a:effectLst/>
                        </a:rPr>
                        <a:t>RP0101EN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5237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r for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42274601"/>
                  </a:ext>
                </a:extLst>
              </a:tr>
              <a:tr h="241771">
                <a:tc>
                  <a:txBody>
                    <a:bodyPr/>
                    <a:lstStyle/>
                    <a:p>
                      <a:pPr algn="r" fontAlgn="ctr"/>
                      <a:r>
                        <a:rPr lang="en-US" sz="1000" cap="none" spc="0">
                          <a:solidFill>
                            <a:schemeClr val="tx1"/>
                          </a:solidFill>
                          <a:effectLst/>
                        </a:rPr>
                        <a:t>CB0103EN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5512</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build your own chatbot</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87635515"/>
                  </a:ext>
                </a:extLst>
              </a:tr>
              <a:tr h="241771">
                <a:tc>
                  <a:txBody>
                    <a:bodyPr/>
                    <a:lstStyle/>
                    <a:p>
                      <a:pPr algn="r" fontAlgn="ctr"/>
                      <a:r>
                        <a:rPr lang="en-US" sz="1000" cap="none" spc="0">
                          <a:solidFill>
                            <a:schemeClr val="tx1"/>
                          </a:solidFill>
                          <a:effectLst/>
                        </a:rPr>
                        <a:t>ML0115EN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6323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deep learning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4811816"/>
                  </a:ext>
                </a:extLst>
              </a:tr>
              <a:tr h="241771">
                <a:tc>
                  <a:txBody>
                    <a:bodyPr/>
                    <a:lstStyle/>
                    <a:p>
                      <a:pPr algn="r" fontAlgn="ctr"/>
                      <a:r>
                        <a:rPr lang="en-US" sz="1000" cap="none" spc="0">
                          <a:solidFill>
                            <a:schemeClr val="tx1"/>
                          </a:solidFill>
                          <a:effectLst/>
                        </a:rPr>
                        <a:t>DV0101EN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6709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data visualization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385498189"/>
                  </a:ext>
                </a:extLst>
              </a:tr>
              <a:tr h="241771">
                <a:tc>
                  <a:txBody>
                    <a:bodyPr/>
                    <a:lstStyle/>
                    <a:p>
                      <a:pPr algn="r" fontAlgn="ctr"/>
                      <a:r>
                        <a:rPr lang="en-US" sz="1000" cap="none" spc="0">
                          <a:solidFill>
                            <a:schemeClr val="tx1"/>
                          </a:solidFill>
                          <a:effectLst/>
                        </a:rPr>
                        <a:t>BC0101EN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6719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blockchain essentials</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51882299"/>
                  </a:ext>
                </a:extLst>
              </a:tr>
              <a:tr h="241771">
                <a:tc>
                  <a:txBody>
                    <a:bodyPr/>
                    <a:lstStyle/>
                    <a:p>
                      <a:pPr algn="r" fontAlgn="ctr"/>
                      <a:r>
                        <a:rPr lang="en-US" sz="1000" cap="none" spc="0">
                          <a:solidFill>
                            <a:schemeClr val="tx1"/>
                          </a:solidFill>
                          <a:effectLst/>
                        </a:rPr>
                        <a:t>DS0105EN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7199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GB" sz="1000" cap="none" spc="0">
                          <a:solidFill>
                            <a:schemeClr val="tx1"/>
                          </a:solidFill>
                          <a:effectLst/>
                        </a:rPr>
                        <a:t>data science hands on with open source tools</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815783259"/>
                  </a:ext>
                </a:extLst>
              </a:tr>
              <a:tr h="241771">
                <a:tc>
                  <a:txBody>
                    <a:bodyPr/>
                    <a:lstStyle/>
                    <a:p>
                      <a:pPr algn="r" fontAlgn="ctr"/>
                      <a:r>
                        <a:rPr lang="en-US" sz="1000" cap="none" spc="0">
                          <a:solidFill>
                            <a:schemeClr val="tx1"/>
                          </a:solidFill>
                          <a:effectLst/>
                        </a:rPr>
                        <a:t>BD0211EN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7551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spark fundamentals i</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79570852"/>
                  </a:ext>
                </a:extLst>
              </a:tr>
              <a:tr h="241771">
                <a:tc>
                  <a:txBody>
                    <a:bodyPr/>
                    <a:lstStyle/>
                    <a:p>
                      <a:pPr algn="r" fontAlgn="ctr"/>
                      <a:r>
                        <a:rPr lang="en-US" sz="1000" cap="none" spc="0">
                          <a:solidFill>
                            <a:schemeClr val="tx1"/>
                          </a:solidFill>
                          <a:effectLst/>
                        </a:rPr>
                        <a:t>ML0101ENv3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7644</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machine learning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92055891"/>
                  </a:ext>
                </a:extLst>
              </a:tr>
              <a:tr h="241771">
                <a:tc>
                  <a:txBody>
                    <a:bodyPr/>
                    <a:lstStyle/>
                    <a:p>
                      <a:pPr algn="r" fontAlgn="ctr"/>
                      <a:r>
                        <a:rPr lang="en-US" sz="1000" cap="none" spc="0">
                          <a:solidFill>
                            <a:schemeClr val="tx1"/>
                          </a:solidFill>
                          <a:effectLst/>
                        </a:rPr>
                        <a:t>DS0103EN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7719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data science methodology</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22111386"/>
                  </a:ext>
                </a:extLst>
              </a:tr>
              <a:tr h="241771">
                <a:tc>
                  <a:txBody>
                    <a:bodyPr/>
                    <a:lstStyle/>
                    <a:p>
                      <a:pPr algn="r" fontAlgn="ctr"/>
                      <a:r>
                        <a:rPr lang="en-US" sz="1000" cap="none" spc="0">
                          <a:solidFill>
                            <a:schemeClr val="tx1"/>
                          </a:solidFill>
                          <a:effectLst/>
                        </a:rPr>
                        <a:t>DA0101EN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8303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data analysis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604301473"/>
                  </a:ext>
                </a:extLst>
              </a:tr>
              <a:tr h="241771">
                <a:tc>
                  <a:txBody>
                    <a:bodyPr/>
                    <a:lstStyle/>
                    <a:p>
                      <a:pPr algn="r" fontAlgn="ctr"/>
                      <a:r>
                        <a:rPr lang="en-US" sz="1000" cap="none" spc="0">
                          <a:solidFill>
                            <a:schemeClr val="tx1"/>
                          </a:solidFill>
                          <a:effectLst/>
                        </a:rPr>
                        <a:t>BD0111EN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10599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hadoop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87583292"/>
                  </a:ext>
                </a:extLst>
              </a:tr>
              <a:tr h="241771">
                <a:tc>
                  <a:txBody>
                    <a:bodyPr/>
                    <a:lstStyle/>
                    <a:p>
                      <a:pPr algn="r" fontAlgn="ctr"/>
                      <a:r>
                        <a:rPr lang="en-US" sz="1000" cap="none" spc="0">
                          <a:solidFill>
                            <a:schemeClr val="tx1"/>
                          </a:solidFill>
                          <a:effectLst/>
                        </a:rPr>
                        <a:t>BD0101EN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13291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big data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89617740"/>
                  </a:ext>
                </a:extLst>
              </a:tr>
              <a:tr h="241771">
                <a:tc>
                  <a:txBody>
                    <a:bodyPr/>
                    <a:lstStyle/>
                    <a:p>
                      <a:pPr algn="r" fontAlgn="ctr"/>
                      <a:r>
                        <a:rPr lang="en-US" sz="1000" cap="none" spc="0">
                          <a:solidFill>
                            <a:schemeClr val="tx1"/>
                          </a:solidFill>
                          <a:effectLst/>
                        </a:rPr>
                        <a:t>DS0101EN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14477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introduction to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70300147"/>
                  </a:ext>
                </a:extLst>
              </a:tr>
              <a:tr h="241771">
                <a:tc>
                  <a:txBody>
                    <a:bodyPr/>
                    <a:lstStyle/>
                    <a:p>
                      <a:pPr algn="r" fontAlgn="ctr"/>
                      <a:r>
                        <a:rPr lang="en-US" sz="1000" cap="none" spc="0" dirty="0">
                          <a:solidFill>
                            <a:schemeClr val="tx1"/>
                          </a:solidFill>
                          <a:effectLst/>
                        </a:rPr>
                        <a:t>PY0101EN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14936</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dirty="0">
                          <a:solidFill>
                            <a:schemeClr val="tx1"/>
                          </a:solidFill>
                          <a:effectLst/>
                        </a:rPr>
                        <a:t>python for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761189621"/>
                  </a:ext>
                </a:extLst>
              </a:tr>
            </a:tbl>
          </a:graphicData>
        </a:graphic>
      </p:graphicFrame>
    </p:spTree>
    <p:extLst>
      <p:ext uri="{BB962C8B-B14F-4D97-AF65-F5344CB8AC3E}">
        <p14:creationId xmlns:p14="http://schemas.microsoft.com/office/powerpoint/2010/main" val="28187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Word cloud of course titles</a:t>
            </a:r>
          </a:p>
        </p:txBody>
      </p:sp>
      <p:pic>
        <p:nvPicPr>
          <p:cNvPr id="4098" name="Picture 2">
            <a:extLst>
              <a:ext uri="{FF2B5EF4-FFF2-40B4-BE49-F238E27FC236}">
                <a16:creationId xmlns:a16="http://schemas.microsoft.com/office/drawing/2014/main" id="{1B61CFB4-D4CC-68AC-A67E-E43D4FE298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9222" y="1863801"/>
            <a:ext cx="8793554" cy="444074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855663" y="1792289"/>
            <a:ext cx="10515600"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2689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Content-based Recommender System using Unsupervised Learning</a:t>
            </a:r>
            <a:endParaRPr lang="en-US" dirty="0"/>
          </a:p>
        </p:txBody>
      </p:sp>
      <p:grpSp>
        <p:nvGrpSpPr>
          <p:cNvPr id="6" name="Group 5">
            <a:extLst>
              <a:ext uri="{FF2B5EF4-FFF2-40B4-BE49-F238E27FC236}">
                <a16:creationId xmlns:a16="http://schemas.microsoft.com/office/drawing/2014/main" id="{3E5A2644-0171-6540-A231-9FCA3C81BFE2}"/>
              </a:ext>
            </a:extLst>
          </p:cNvPr>
          <p:cNvGrpSpPr/>
          <p:nvPr/>
        </p:nvGrpSpPr>
        <p:grpSpPr>
          <a:xfrm>
            <a:off x="10108253" y="4562475"/>
            <a:ext cx="1777449" cy="1936444"/>
            <a:chOff x="6518030" y="1903899"/>
            <a:chExt cx="1777449" cy="1936444"/>
          </a:xfrm>
        </p:grpSpPr>
        <p:grpSp>
          <p:nvGrpSpPr>
            <p:cNvPr id="11" name="Group 10">
              <a:extLst>
                <a:ext uri="{FF2B5EF4-FFF2-40B4-BE49-F238E27FC236}">
                  <a16:creationId xmlns:a16="http://schemas.microsoft.com/office/drawing/2014/main" id="{A41B8904-28C2-BB44-8166-C42C96ED6936}"/>
                </a:ext>
              </a:extLst>
            </p:cNvPr>
            <p:cNvGrpSpPr/>
            <p:nvPr/>
          </p:nvGrpSpPr>
          <p:grpSpPr>
            <a:xfrm>
              <a:off x="6580009" y="2268106"/>
              <a:ext cx="1530912" cy="1268847"/>
              <a:chOff x="6371670" y="1861616"/>
              <a:chExt cx="1530912" cy="1268847"/>
            </a:xfrm>
          </p:grpSpPr>
          <p:grpSp>
            <p:nvGrpSpPr>
              <p:cNvPr id="12" name="Group 11">
                <a:extLst>
                  <a:ext uri="{FF2B5EF4-FFF2-40B4-BE49-F238E27FC236}">
                    <a16:creationId xmlns:a16="http://schemas.microsoft.com/office/drawing/2014/main" id="{7636D0BA-2B52-A240-B7B8-0256F4E2A394}"/>
                  </a:ext>
                </a:extLst>
              </p:cNvPr>
              <p:cNvGrpSpPr/>
              <p:nvPr/>
            </p:nvGrpSpPr>
            <p:grpSpPr>
              <a:xfrm>
                <a:off x="6371670" y="2318149"/>
                <a:ext cx="812314" cy="812314"/>
                <a:chOff x="1306239" y="1551525"/>
                <a:chExt cx="2116181" cy="2116182"/>
              </a:xfrm>
              <a:noFill/>
            </p:grpSpPr>
            <p:sp>
              <p:nvSpPr>
                <p:cNvPr id="25" name="Oval 24">
                  <a:extLst>
                    <a:ext uri="{FF2B5EF4-FFF2-40B4-BE49-F238E27FC236}">
                      <a16:creationId xmlns:a16="http://schemas.microsoft.com/office/drawing/2014/main" id="{24F59816-7FAC-974F-A8D7-19B047D553D1}"/>
                    </a:ext>
                  </a:extLst>
                </p:cNvPr>
                <p:cNvSpPr/>
                <p:nvPr/>
              </p:nvSpPr>
              <p:spPr>
                <a:xfrm>
                  <a:off x="1306239" y="1551525"/>
                  <a:ext cx="2116181"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C838075-FE41-3C47-B7F8-7CD30B06125D}"/>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57CEC24-7385-FC49-A319-AB8C2130A10A}"/>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C96BD4-7E7A-8445-86C6-6BF36139BBEF}"/>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72FE188-017A-B643-9B83-F2A767174EF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566CA9-49EE-AB41-83BE-DE726A76CE6A}"/>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C28428-062D-E14C-82E6-DA94F7EF31AB}"/>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9CEB11-DD69-474E-BBAE-8C10177D3C3F}"/>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E68BDB6-C52E-DD4A-B920-6CBEF8EE3F5F}"/>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6BE7FA6-4444-D940-BE86-2E836B237A97}"/>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3476B79-2F43-EC40-8768-FE48D7B6AA2E}"/>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79D4550-5CE1-9E49-9733-CBA34FE0DD54}"/>
                  </a:ext>
                </a:extLst>
              </p:cNvPr>
              <p:cNvGrpSpPr/>
              <p:nvPr/>
            </p:nvGrpSpPr>
            <p:grpSpPr>
              <a:xfrm>
                <a:off x="7090268" y="1861616"/>
                <a:ext cx="812314" cy="812314"/>
                <a:chOff x="1306241" y="1551525"/>
                <a:chExt cx="2116182" cy="2116182"/>
              </a:xfrm>
              <a:noFill/>
            </p:grpSpPr>
            <p:sp>
              <p:nvSpPr>
                <p:cNvPr id="14" name="Oval 13">
                  <a:extLst>
                    <a:ext uri="{FF2B5EF4-FFF2-40B4-BE49-F238E27FC236}">
                      <a16:creationId xmlns:a16="http://schemas.microsoft.com/office/drawing/2014/main" id="{3EDBC5E1-AEE7-2A4C-9CCE-D6FE884FE831}"/>
                    </a:ext>
                  </a:extLst>
                </p:cNvPr>
                <p:cNvSpPr/>
                <p:nvPr/>
              </p:nvSpPr>
              <p:spPr>
                <a:xfrm>
                  <a:off x="1306241" y="1551525"/>
                  <a:ext cx="2116182"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DE73D3B-6172-AD4A-8114-5DA3984DA6B8}"/>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62E44D-FBA1-D543-B29E-3BD27B00E509}"/>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257EEC-3C03-0546-9ACD-4DCDB1819397}"/>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325B40-CC4B-6445-8AA8-D6AA369D34A4}"/>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369C21-DFFB-4B46-A1A5-A3B9B2BD5D3D}"/>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155E267-602E-DA43-8ADA-80A77E2F6BAA}"/>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FCDA0-8E24-3F4E-9729-B109832A37F5}"/>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1B9D4C-4986-CE4F-AAC2-0B2B3DE03C87}"/>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D505A4-48AE-AC40-87FA-FC0E50F6B75A}"/>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F6A3959-23EF-B243-97DE-A3CBF9EE4626}"/>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extBox 7">
              <a:extLst>
                <a:ext uri="{FF2B5EF4-FFF2-40B4-BE49-F238E27FC236}">
                  <a16:creationId xmlns:a16="http://schemas.microsoft.com/office/drawing/2014/main" id="{D36FFD52-F70F-854D-8DC1-D1F09F5ACAD2}"/>
                </a:ext>
              </a:extLst>
            </p:cNvPr>
            <p:cNvSpPr txBox="1"/>
            <p:nvPr/>
          </p:nvSpPr>
          <p:spPr>
            <a:xfrm>
              <a:off x="6518030" y="3471011"/>
              <a:ext cx="1072730" cy="369332"/>
            </a:xfrm>
            <a:prstGeom prst="rect">
              <a:avLst/>
            </a:prstGeom>
            <a:noFill/>
          </p:spPr>
          <p:txBody>
            <a:bodyPr wrap="none" rtlCol="0">
              <a:spAutoFit/>
            </a:bodyPr>
            <a:lstStyle/>
            <a:p>
              <a:r>
                <a:rPr lang="en-US" dirty="0"/>
                <a:t>Cluster1</a:t>
              </a:r>
            </a:p>
          </p:txBody>
        </p:sp>
        <p:sp>
          <p:nvSpPr>
            <p:cNvPr id="9" name="TextBox 8">
              <a:extLst>
                <a:ext uri="{FF2B5EF4-FFF2-40B4-BE49-F238E27FC236}">
                  <a16:creationId xmlns:a16="http://schemas.microsoft.com/office/drawing/2014/main" id="{81858FD9-B27C-0C44-8B7A-44D908A27760}"/>
                </a:ext>
              </a:extLst>
            </p:cNvPr>
            <p:cNvSpPr txBox="1"/>
            <p:nvPr/>
          </p:nvSpPr>
          <p:spPr>
            <a:xfrm>
              <a:off x="7222749" y="1903899"/>
              <a:ext cx="1072730" cy="369332"/>
            </a:xfrm>
            <a:prstGeom prst="rect">
              <a:avLst/>
            </a:prstGeom>
            <a:noFill/>
          </p:spPr>
          <p:txBody>
            <a:bodyPr wrap="none" rtlCol="0">
              <a:spAutoFit/>
            </a:bodyPr>
            <a:lstStyle/>
            <a:p>
              <a:r>
                <a:rPr lang="en-US" dirty="0"/>
                <a:t>Cluster2</a:t>
              </a:r>
            </a:p>
          </p:txBody>
        </p:sp>
      </p:grpSp>
    </p:spTree>
    <p:extLst>
      <p:ext uri="{BB962C8B-B14F-4D97-AF65-F5344CB8AC3E}">
        <p14:creationId xmlns:p14="http://schemas.microsoft.com/office/powerpoint/2010/main" val="13485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3513</TotalTime>
  <Words>963</Words>
  <Application>Microsoft Office PowerPoint</Application>
  <PresentationFormat>Widescreen</PresentationFormat>
  <Paragraphs>194</Paragraphs>
  <Slides>23</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Abadi</vt:lpstr>
      <vt:lpstr>Arial</vt:lpstr>
      <vt:lpstr>Calibri</vt:lpstr>
      <vt:lpstr>Calibri Light</vt:lpstr>
      <vt:lpstr>IBM Plex Mono SemiBold</vt:lpstr>
      <vt:lpstr>Trebuchet MS</vt:lpstr>
      <vt:lpstr>Wingdings 3</vt:lpstr>
      <vt:lpstr>Custom Design</vt:lpstr>
      <vt:lpstr>Facet</vt:lpstr>
      <vt:lpstr>PowerPoint Presentation</vt:lpstr>
      <vt:lpstr>PowerPoint Presentation</vt:lpstr>
      <vt:lpstr>PowerPoint Presentation</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Flowchart of content-based recommender system using user profile and course genres</vt:lpstr>
      <vt:lpstr>Evaluation results of user profile-based recommender system</vt:lpstr>
      <vt:lpstr>Flowchart of content-based recommender system using course similarity</vt:lpstr>
      <vt:lpstr>Evaluation results of course similarity based recommender system</vt:lpstr>
      <vt:lpstr>Flowchart of clustering-based recommender system</vt:lpstr>
      <vt:lpstr>Evaluation results of clustering-based recommender system</vt:lpstr>
      <vt:lpstr>Collaborative-filtering Recommender System using Supervised Learning</vt:lpstr>
      <vt:lpstr>Flowchart of KNN based recommender system</vt:lpstr>
      <vt:lpstr>Flowchart of NMF based recommender system</vt:lpstr>
      <vt:lpstr>Flowchart of Neural Network Embedding based recommender system</vt:lpstr>
      <vt:lpstr>Compare the performance of collaborative-filtering models</vt:lpstr>
      <vt:lpstr>Optional: Build a course recommender system app with Streamlit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MOHAMMAD AL HOMSI</cp:lastModifiedBy>
  <cp:revision>471</cp:revision>
  <dcterms:created xsi:type="dcterms:W3CDTF">2021-04-29T18:58:34Z</dcterms:created>
  <dcterms:modified xsi:type="dcterms:W3CDTF">2023-06-06T17:10:39Z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